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99" r:id="rId2"/>
    <p:sldId id="256" r:id="rId3"/>
    <p:sldId id="259" r:id="rId4"/>
    <p:sldId id="268" r:id="rId5"/>
    <p:sldId id="290" r:id="rId6"/>
    <p:sldId id="291" r:id="rId7"/>
    <p:sldId id="261" r:id="rId8"/>
    <p:sldId id="272" r:id="rId9"/>
    <p:sldId id="273" r:id="rId10"/>
    <p:sldId id="258" r:id="rId11"/>
    <p:sldId id="263" r:id="rId12"/>
    <p:sldId id="257" r:id="rId13"/>
    <p:sldId id="277" r:id="rId14"/>
    <p:sldId id="292" r:id="rId15"/>
    <p:sldId id="278" r:id="rId16"/>
    <p:sldId id="279" r:id="rId17"/>
    <p:sldId id="280" r:id="rId18"/>
    <p:sldId id="281" r:id="rId19"/>
    <p:sldId id="282" r:id="rId20"/>
    <p:sldId id="283" r:id="rId21"/>
    <p:sldId id="274" r:id="rId22"/>
    <p:sldId id="266" r:id="rId23"/>
    <p:sldId id="276" r:id="rId24"/>
    <p:sldId id="287" r:id="rId25"/>
    <p:sldId id="288" r:id="rId26"/>
    <p:sldId id="289" r:id="rId27"/>
    <p:sldId id="300" r:id="rId28"/>
    <p:sldId id="293" r:id="rId29"/>
    <p:sldId id="301" r:id="rId30"/>
    <p:sldId id="302" r:id="rId31"/>
    <p:sldId id="303" r:id="rId32"/>
    <p:sldId id="304" r:id="rId33"/>
    <p:sldId id="305" r:id="rId34"/>
    <p:sldId id="267" r:id="rId35"/>
    <p:sldId id="296" r:id="rId36"/>
    <p:sldId id="308" r:id="rId37"/>
    <p:sldId id="309" r:id="rId38"/>
    <p:sldId id="307" r:id="rId39"/>
    <p:sldId id="294"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5" autoAdjust="0"/>
    <p:restoredTop sz="94654" autoAdjust="0"/>
  </p:normalViewPr>
  <p:slideViewPr>
    <p:cSldViewPr>
      <p:cViewPr>
        <p:scale>
          <a:sx n="77" d="100"/>
          <a:sy n="77" d="100"/>
        </p:scale>
        <p:origin x="-1086" y="-1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4CE6E1-3C2D-4724-8474-27117B527701}" type="datetimeFigureOut">
              <a:rPr lang="en-US" smtClean="0"/>
              <a:pPr/>
              <a:t>10-Nov-15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F4EA43-B218-4D04-84DD-E1F8FA861794}" type="slidenum">
              <a:rPr lang="en-US" smtClean="0"/>
              <a:pPr/>
              <a:t>‹#›</a:t>
            </a:fld>
            <a:endParaRPr lang="en-US"/>
          </a:p>
        </p:txBody>
      </p:sp>
    </p:spTree>
    <p:extLst>
      <p:ext uri="{BB962C8B-B14F-4D97-AF65-F5344CB8AC3E}">
        <p14:creationId xmlns:p14="http://schemas.microsoft.com/office/powerpoint/2010/main" val="2518719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F4EA43-B218-4D04-84DD-E1F8FA861794}" type="slidenum">
              <a:rPr lang="en-US" smtClean="0"/>
              <a:pPr/>
              <a:t>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F59ED7C-0436-4EB9-A103-D7ECBF7FC929}" type="slidenum">
              <a:rPr lang="en-US" smtClean="0"/>
              <a:pPr/>
              <a:t>15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50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2D12E1-F64C-4F29-BC65-75F72941CA83}" type="slidenum">
              <a:rPr lang="en-US" smtClean="0"/>
              <a:pPr fontAlgn="base">
                <a:spcBef>
                  <a:spcPct val="0"/>
                </a:spcBef>
                <a:spcAft>
                  <a:spcPct val="0"/>
                </a:spcAft>
                <a:defRPr/>
              </a:pPr>
              <a:t>29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B44AD7C-1340-4CEB-A0FD-24FDCA6D0318}" type="slidenum">
              <a:rPr lang="en-US" smtClean="0"/>
              <a:pPr fontAlgn="base">
                <a:spcBef>
                  <a:spcPct val="0"/>
                </a:spcBef>
                <a:spcAft>
                  <a:spcPct val="0"/>
                </a:spcAft>
                <a:defRPr/>
              </a:pPr>
              <a:t>30</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71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DAC9EA2-0599-4F2B-AB18-6A751A7E16EE}" type="slidenum">
              <a:rPr lang="en-US" smtClean="0"/>
              <a:pPr fontAlgn="base">
                <a:spcBef>
                  <a:spcPct val="0"/>
                </a:spcBef>
                <a:spcAft>
                  <a:spcPct val="0"/>
                </a:spcAft>
                <a:defRPr/>
              </a:pPr>
              <a:t>31</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81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864080B-07AA-490B-9EE7-14A85F05E335}" type="slidenum">
              <a:rPr lang="en-US" smtClean="0"/>
              <a:pPr fontAlgn="base">
                <a:spcBef>
                  <a:spcPct val="0"/>
                </a:spcBef>
                <a:spcAft>
                  <a:spcPct val="0"/>
                </a:spcAft>
                <a:defRPr/>
              </a:pPr>
              <a:t>32</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E04DD90B-57E8-4E80-89DC-A56D01585717}" type="datetimeFigureOut">
              <a:rPr lang="en-US" smtClean="0"/>
              <a:pPr/>
              <a:t>10-Nov-15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7E8D9D-6B2D-4A26-A4BA-02D01DE7A8D2}"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04DD90B-57E8-4E80-89DC-A56D01585717}" type="datetimeFigureOut">
              <a:rPr lang="en-US" smtClean="0"/>
              <a:pPr/>
              <a:t>10-Nov-15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7E8D9D-6B2D-4A26-A4BA-02D01DE7A8D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04DD90B-57E8-4E80-89DC-A56D01585717}" type="datetimeFigureOut">
              <a:rPr lang="en-US" smtClean="0"/>
              <a:pPr/>
              <a:t>10-Nov-15</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8E7E8D9D-6B2D-4A26-A4BA-02D01DE7A8D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04DD90B-57E8-4E80-89DC-A56D01585717}" type="datetimeFigureOut">
              <a:rPr lang="en-US" smtClean="0"/>
              <a:pPr/>
              <a:t>10-Nov-15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7E8D9D-6B2D-4A26-A4BA-02D01DE7A8D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E04DD90B-57E8-4E80-89DC-A56D01585717}" type="datetimeFigureOut">
              <a:rPr lang="en-US" smtClean="0"/>
              <a:pPr/>
              <a:t>10-Nov-15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7E8D9D-6B2D-4A26-A4BA-02D01DE7A8D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E04DD90B-57E8-4E80-89DC-A56D01585717}" type="datetimeFigureOut">
              <a:rPr lang="en-US" smtClean="0"/>
              <a:pPr/>
              <a:t>10-Nov-15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7E8D9D-6B2D-4A26-A4BA-02D01DE7A8D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E04DD90B-57E8-4E80-89DC-A56D01585717}" type="datetimeFigureOut">
              <a:rPr lang="en-US" smtClean="0"/>
              <a:pPr/>
              <a:t>10-Nov-15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7E8D9D-6B2D-4A26-A4BA-02D01DE7A8D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E04DD90B-57E8-4E80-89DC-A56D01585717}" type="datetimeFigureOut">
              <a:rPr lang="en-US" smtClean="0"/>
              <a:pPr/>
              <a:t>10-Nov-15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7E8D9D-6B2D-4A26-A4BA-02D01DE7A8D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4DD90B-57E8-4E80-89DC-A56D01585717}" type="datetimeFigureOut">
              <a:rPr lang="en-US" smtClean="0"/>
              <a:pPr/>
              <a:t>10-Nov-15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7E8D9D-6B2D-4A26-A4BA-02D01DE7A8D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E04DD90B-57E8-4E80-89DC-A56D01585717}" type="datetimeFigureOut">
              <a:rPr lang="en-US" smtClean="0"/>
              <a:pPr/>
              <a:t>10-Nov-15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7E8D9D-6B2D-4A26-A4BA-02D01DE7A8D2}"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E04DD90B-57E8-4E80-89DC-A56D01585717}" type="datetimeFigureOut">
              <a:rPr lang="en-US" smtClean="0"/>
              <a:pPr/>
              <a:t>10-Nov-15</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8E7E8D9D-6B2D-4A26-A4BA-02D01DE7A8D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E04DD90B-57E8-4E80-89DC-A56D01585717}" type="datetimeFigureOut">
              <a:rPr lang="en-US" smtClean="0"/>
              <a:pPr/>
              <a:t>10-Nov-15</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8E7E8D9D-6B2D-4A26-A4BA-02D01DE7A8D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026" name="Picture 2" descr="http://www.madaniwallpaper.com/wallpapers/new_hd_beautiful_bismillah_background-1024x768.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edge">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descr="http://www.imageclix.com/data/media/13/stop-child-labour.jpg"/>
          <p:cNvPicPr>
            <a:picLocks noChangeAspect="1" noChangeArrowheads="1"/>
          </p:cNvPicPr>
          <p:nvPr/>
        </p:nvPicPr>
        <p:blipFill>
          <a:blip r:embed="rId2">
            <a:lum bright="-38000" contrast="-72000"/>
          </a:blip>
          <a:srcRect/>
          <a:stretch>
            <a:fillRect/>
          </a:stretch>
        </p:blipFill>
        <p:spPr bwMode="auto">
          <a:xfrm>
            <a:off x="0" y="-1"/>
            <a:ext cx="9144000" cy="6921227"/>
          </a:xfrm>
          <a:prstGeom prst="rect">
            <a:avLst/>
          </a:prstGeom>
          <a:noFill/>
        </p:spPr>
      </p:pic>
      <p:sp>
        <p:nvSpPr>
          <p:cNvPr id="9" name="Title 8"/>
          <p:cNvSpPr>
            <a:spLocks noGrp="1"/>
          </p:cNvSpPr>
          <p:nvPr>
            <p:ph type="title"/>
          </p:nvPr>
        </p:nvSpPr>
        <p:spPr/>
        <p:txBody>
          <a:bodyPr/>
          <a:lstStyle/>
          <a:p>
            <a:r>
              <a:rPr lang="en-US" dirty="0" smtClean="0">
                <a:solidFill>
                  <a:schemeClr val="accent1">
                    <a:tint val="83000"/>
                    <a:satMod val="150000"/>
                  </a:schemeClr>
                </a:solidFill>
              </a:rPr>
              <a:t>What is Child </a:t>
            </a:r>
            <a:r>
              <a:rPr lang="en-US" dirty="0" err="1" smtClean="0">
                <a:solidFill>
                  <a:schemeClr val="accent1">
                    <a:tint val="83000"/>
                    <a:satMod val="150000"/>
                  </a:schemeClr>
                </a:solidFill>
              </a:rPr>
              <a:t>Labour</a:t>
            </a:r>
            <a:r>
              <a:rPr lang="en-US" dirty="0" smtClean="0">
                <a:solidFill>
                  <a:schemeClr val="accent1">
                    <a:tint val="83000"/>
                    <a:satMod val="150000"/>
                  </a:schemeClr>
                </a:solidFill>
              </a:rPr>
              <a:t>?</a:t>
            </a:r>
            <a:endParaRPr lang="en-US" dirty="0"/>
          </a:p>
        </p:txBody>
      </p:sp>
      <p:sp>
        <p:nvSpPr>
          <p:cNvPr id="10" name="Content Placeholder 9"/>
          <p:cNvSpPr>
            <a:spLocks noGrp="1"/>
          </p:cNvSpPr>
          <p:nvPr>
            <p:ph idx="1"/>
          </p:nvPr>
        </p:nvSpPr>
        <p:spPr>
          <a:xfrm>
            <a:off x="228600" y="1524000"/>
            <a:ext cx="8229600" cy="1120409"/>
          </a:xfrm>
        </p:spPr>
        <p:txBody>
          <a:bodyPr>
            <a:normAutofit/>
          </a:bodyPr>
          <a:lstStyle/>
          <a:p>
            <a:pPr>
              <a:buFont typeface="Wingdings 2" pitchFamily="18" charset="2"/>
              <a:buNone/>
            </a:pPr>
            <a:r>
              <a:rPr lang="en-US" sz="2800" dirty="0" smtClean="0"/>
              <a:t>The term “child </a:t>
            </a:r>
            <a:r>
              <a:rPr lang="en-US" sz="2800" dirty="0" err="1" smtClean="0"/>
              <a:t>labour</a:t>
            </a:r>
            <a:r>
              <a:rPr lang="en-US" sz="2800" dirty="0" smtClean="0"/>
              <a:t>” is often defined as:</a:t>
            </a:r>
            <a:endParaRPr lang="en-US" sz="2800" dirty="0"/>
          </a:p>
        </p:txBody>
      </p:sp>
      <p:sp>
        <p:nvSpPr>
          <p:cNvPr id="8" name="Rectangle 7"/>
          <p:cNvSpPr/>
          <p:nvPr/>
        </p:nvSpPr>
        <p:spPr>
          <a:xfrm>
            <a:off x="2057400" y="2209800"/>
            <a:ext cx="4800600" cy="3539430"/>
          </a:xfrm>
          <a:prstGeom prst="rect">
            <a:avLst/>
          </a:prstGeom>
        </p:spPr>
        <p:txBody>
          <a:bodyPr wrap="square">
            <a:spAutoFit/>
          </a:bodyPr>
          <a:lstStyle/>
          <a:p>
            <a:r>
              <a:rPr lang="en-US" sz="3200" dirty="0" smtClean="0">
                <a:latin typeface="Arial Rounded MT Bold" pitchFamily="34" charset="0"/>
              </a:rPr>
              <a:t>“work that deprives children of their childhood, their potential and their dignity, and that is harmful to physical and mental development.”</a:t>
            </a:r>
            <a:endParaRPr lang="en-US" sz="3200" dirty="0">
              <a:latin typeface="Arial Rounded MT Bold"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4724400" cy="646176"/>
          </a:xfrm>
        </p:spPr>
        <p:txBody>
          <a:bodyPr>
            <a:noAutofit/>
          </a:bodyPr>
          <a:lstStyle/>
          <a:p>
            <a:r>
              <a:rPr lang="en-US" sz="4400" dirty="0" smtClean="0">
                <a:solidFill>
                  <a:srgbClr val="00B0F0"/>
                </a:solidFill>
              </a:rPr>
              <a:t>UNICEF Defines:</a:t>
            </a:r>
            <a:endParaRPr lang="en-US" sz="4400" dirty="0">
              <a:solidFill>
                <a:srgbClr val="00B0F0"/>
              </a:solidFill>
            </a:endParaRPr>
          </a:p>
        </p:txBody>
      </p:sp>
      <p:sp>
        <p:nvSpPr>
          <p:cNvPr id="3" name="Content Placeholder 2"/>
          <p:cNvSpPr>
            <a:spLocks noGrp="1"/>
          </p:cNvSpPr>
          <p:nvPr>
            <p:ph idx="1"/>
          </p:nvPr>
        </p:nvSpPr>
        <p:spPr>
          <a:xfrm>
            <a:off x="533400" y="1600200"/>
            <a:ext cx="7162800" cy="4625609"/>
          </a:xfrm>
        </p:spPr>
        <p:txBody>
          <a:bodyPr/>
          <a:lstStyle/>
          <a:p>
            <a:r>
              <a:rPr lang="en-US" dirty="0" smtClean="0"/>
              <a:t>United Nations International Children’s Emergency Fund(UNICEF) defines:</a:t>
            </a:r>
          </a:p>
        </p:txBody>
      </p:sp>
      <p:sp>
        <p:nvSpPr>
          <p:cNvPr id="11266" name="AutoShape 2" descr="data:image/jpeg;base64,/9j/4AAQSkZJRgABAQAAAQABAAD/2wCEAAkGBxQREhUSEhQWFhUXFRcZFxQVGB0aFxwaFxgXFxUYGBwYHCggGBolHBcXITEhJSorLi4uFx8zODMsNygtLisBCgoKDg0OGxAQGywkHyU0LCwsLCwsLCwsLCwsLCwsLCwsLCwsLCwsLCwsLCwsLCwsLCwsLCwsLCwsLCwsLDcsK//AABEIAOEA4QMBIgACEQEDEQH/xAAcAAACAwEBAQEAAAAAAAAAAAAABwQFBgEDAgj/xABIEAABAgMEBQkECAQEBgMAAAABAgMABBEFBiExEhNBUWEHIjJxgZGhscEUQlJyIyQzNGJzstEVQ4LwFlOSolRjg9Li8Rc1wv/EABkBAAMBAQEAAAAAAAAAAAAAAAACAwEEBf/EACsRAAICAgICAgAGAQUAAAAAAAABAhEDIRIxBEFRYRMUIjJxgUIjM1KRsf/aAAwDAQACEQMRAD8AdcEEEABBBBAAQQQQAEEEEABBHCaRQzFvKcUW5NGtUDRThNGk9avePAQUK5JF8pQAqYppq88ug6KVlxfwNArP+3CI3+Gy9jOOrdJ/lpOg0OpIz7YzjNtfwxbkqlKHQDVCwQnR0j0XSBshkicptbejSLt58glEmsD4nlpbFN5GOEZqev8APpJCW2SBgVJUpSa7q4AmNCmxNaNdOu6wAaWrSaMJGeXvdZitakROJcfUnRl0IWJdoCgNAfpSB4RqonPm+mVsjf8AfWqhbZA+JRUlPacY07VtzISFKlCtOxTDiVgjeBGfkLN1MqxONIC/oxr2iKhaMyqh94ZxcNWMNETFnO6sKGloZsqrvT7u7DKB0ZDn7ZNavXL10XCtlW55JR45eMXTLoWApJBByINR3iMHN3kVN/U9WhDqlFC1qIU2KdIo3q3RdM3SSykezOuNLAxUDVKjvWk4GMaKxnJ9bNNBGcTbbsudGdRROQmG6ls/MM0eUaBpwKAUkggioINQYyiikmfcEEEYMEEEEABBBBAAQQQQAEEEEABBBBAAQQRHnpxDLanHCAlIqSf7zgMbo+pqZS0krWoJSMyco+211AO+FrLWg5as8hJBDDZ09DgnIq3qJoO2GYBGtUJjnztro7Eecm0NJUtxQSlIqVGPR50JSVKIAAqScgBnGck2VTyw+6KS6TVlo++Rk6seQgQ0pVpHUNOT/Oc0m5b3W8luDYV/Ck7o0MtLpbSEISEpAoABQCMZe6+mpUWZehWMFLOISdwG0xgJq1n3DVbziutRp3ZQyg2c7zxg67Y3LXTMOrDLVWm6Vcf20+Fsb+MSZSxmWmtSlsaBHOBFSreVE5nrhMy1qvtmqHXE9Sz5VjV2JyguIITMjTT8acFjrGSo1waFjng3slWjYilPqlJNxSWwkKdbUSW0knmpG3HdFxOTU42ypCpVspDZGk05QAUpgkiuUWN15dpLRW05rNYtS1OHMk7DuplSLC0/sXPy1/pMLeyqhptGVuzOTfsrSG5ZJSGwA4tygI2HRArFfL2O408iXmXSll4qKUMkpRp1qWycwOG2NXdD7lL/AJSfKPW8Fne0MqQMFDnNnctOKT/e+C9h+H+mzrthS6mtQWk6vYAKUO8HMHjFYzOOSKg3MKK2CaNzBzTuS76KiXZd4GlS6XXVpbUOa4FECi04KFDxiJN2oqbQpuWZ00KBBddGi3TeAcVwKzW1Vrst7UtBplsqdUNE4BOZVXYB7xMZizZWaY0phlvRaUa+xk87R2lOxCjnox82JZwk5lKJk6zSSBLvKxCSM2wD0TujbwPQJOe3oh2VaaJhAcbOGRBwUkjNKhsIibGetaQWyszcuKr/AJrQycSP/wBjYYt7OnkPtpcbNUqGHqDuIjKKRl6ZJiNJzyHdIIUCUKKVDaCNhESDC6vmXJGcTNMmgcHOHukpzSrfUUgSsXJPir9DHgissG2ETbQcR1KTtSraDFnGDppq0EEEEBoQQQQAEEEfJVTOACtlrWC5l2XH8tCVE8VVw7qRguUi2i477Ok8xvpcV8eoeselzLSLlpPOHJaXD3EFPgIqrMl0jSnpkfR6ZKEHN1ytQPlG0w6VM4p5HONI092UNWbK+0Pmi3QDo+9T3Ugb9p641ViTi3mUurToafOSnaEno140x7YWFmtu2pODWklOa6dFKB7o3bu2GdbM6JVhTgHRTRCd6jghI7aRkimGVq/SK21Kzj/sqSdU3RT5HvbUtepj0vBbaWGH9A85tKUimQUvBI7MDHk0f4fJla+c6rnK3qdXkO+g6hFHeSylM2aoqxdW4hx5W9SjiOoVA7INGybSfyLwmuJxJzMEEEXPOCCCCAC9ulb6pR0VJ1aiAtOz5gN4jf2q1Pat0peZLZSoiqCFaNN4NK0hRmHNIKJs5JVn7Nj/AKInLs6vHfJNMq7tMTypVnQdZSjVjRqglVNlcaRZ/wAFmF/azi6bmkpb8RUx73SH1KX/ACk+UXETbOuMFRi5KwWZaeCFIC0uoJQpznELTioVO0jGNkkRRXxQQyH09JhaXB1A0UO4mLpl0KSFDIgEHgcRA2EUotojWvZqZhpTatuRGaVDoqHEGIN3rSK0KbeNHmToucadFfURjEm1LQWgfQtF5R2BSQB11MY617JeLrczOEaC1JQ621UAJPR0iOkK5xqXyLKW7RoZu8KnFFqSTrljAufykH8StvUIhWdLOWe4kuL0231UcUBQJdUcCBsSco1EpKoaSENpCUjJKRQR52nIpfaW0rJQpXcdhHEHGM0a4vs+p9TgbUWqaYBKQciRsPXGUfn2rWlltDmPp5wbVmFJ3bxsi9uzOqca0XPtWlFtz5k7e0UPbGAvtZqpSaEw1VIWdJKh7q/eHr2xsUuhMsnxv17IlzrWVKTISrBC1aDgOw1oCdxB9YZtp2uGHWGzk6spruww8aCFjaLftqDNND6ZIGvbT4OpG47YnX2tEn2JfvBlLnaaH0hmrZHHNwi0NWCPGUd00JX8SQe8Vj2iZ3J2EEEEAHIgWzMhLD6gcUtr7CEmJ5he2baZdetGXJ6YdKBxSCgjup3QyRPJKtFDyfGk83xSsf7THL0zipub1TQqlJ1bSE5YYEgcT4CO8nrBVNimBDbhqdmFPWPW03USGkwwrTfIo6/tTXNCNx3mKezhX7N9Glu84zJKRKN/SzLh+lKeimmJqeA2RaWr9POMMe62C8scRg2D24xS8mtilKVTSxivBFc9HartPlF7YH0j80+f8wNJ+VsAHxJib7OmG4o8p76xPNs5oYTrV7itWDYPiYnXpldZKPI/5ZPanEeIiDc/nh+YObryqfKjmp8jEa+V6GmW1soUFuqSU0GITUUJUd/CD2M2lFt+xUiCCCLnmhBBBABaXbsdU2+lsdEYrO5IOPbshk2vOTDbTiEStWwgpC9YOiE0ro9UZ/kqCtN7mHRKU8+mFQThXtjfT7JW04gZqQoDtBERk9ndgx/otezLXdtKbTLMpRKhSQgBKi6E1Gw0pURPL9oqyal2/mWpR8IkSU21JsNNPutpUltIIKtw2baRmr232bU2WpVZKlYKcAIoNtCdpg7HbUY7Z22p1SaonJ1NDgpiXQKkbQTmO2Mnb14HJhWikqQymiUNg0AAwFaZmKYwRRRo455XIAaZRZSVuzDPQdVT4VHST3KwitgjaJptdMZF3r/pWQiZAQctYOh/UPd68o3KVggEGoOIIyj8/RtuT68ZbWJZ08xRogn3VH3eo+cTlE68PkO+MjWq+gnxTozDeP5jeXenyiFeSeaccVJTI0AsBTTuyuQruIMTr4c1tt8ZtPNqrwJ0VeBiJyg2Rr5fWIFVtVUN5SekPWF+y07SaRgJVTtnTadMUKVUUNikHOm8EYxZcpSwZlFKU1KaUyoSoiIVlziJlKZWaVSmDLxzQTkhR2oPhEm/8mWVsJUakS6UlW8oqCYf2cj/AGOuhhXTmKycuSc20p7RgPKLmFnNWgWW7NYGYLbiv6jgPEwzIm0duKd6OwQQRhUITElN6i0dM5B9YV1KUoHzhzGEne2W1c4+n8ZI6lc4ecPA5fJ1TNHIMGzjOvkYpOrartKzpAjfgU90Zy79l+0ukuKo0nnuuHYMzjvMae8y3J1qSbaGkp1GmdwIATVW4CpihvFMJYT7EyapQaurGbjm3sG6GRCaX9IaFg2gh9kLaSUtglKK4YJwBpsGEV10iPYy4o0C1PLUrcCpVT4ROu7JamTabOYbFetQqfExU2V/9QfyXu+q4Q6/i/gyFq3n0GxKyZUllII1nvrqak/hBMZeAZQRZKjzpScuwjqUkmgFScgI5Gm5PHkpnEBQB0kqCSdhzBHdSBugjG5JGdeZUg0WlSTuUCPOJFk2c5MuBpoVUdpyA2k7hD0cZSoUUAobiK+cfLEqhvoISn5QB5RP8Q6vym+yFd2yxKsJaGYxUd6j0j3xLnptLLanF9FIJNMcBHvGE5SbaW3oy7agAtBLgzNCaAcBnCLZ0TkscTE3htETEw48kEJURQHOgAHpFbBBF0qPMbt2EEEEaYEEEEABHQog1GBGIPEZRyCMAbs5Me02WpzapjSPzJGPiDE9+0tVKJfI0gG0KUBuIFfOKG7a62OuuxD48VReyMrrZFDZ96XSnvQIiz0otv8A6FheezENrDzGLD3OQRsPvIO4jd+0WUxpWgxKZlxDmpWeBoUqPYIrLCm0jSlJj7Jw0J2tuDALG7HONHdRhci7NNujBLWsCthCa0UD1GHZywVv6M/bUzrJ/m9FLiG09SCE/vDmhG3eaLs2wDiS6knsOkfKHjCzL+Nu2dggghDqKG+VoLlmA83mhxFRsKTUEGMRftCXktTrXQcToq3hQyCuOY7I3165LXSjyMzoEjrTzh5Qr7rz6edKvH6F7Cp9xfuqG7Ggh4nJne+Pyayx7U1Fka4U0khaE9ZUQPOvZGKu3IGZmW2ziCrSWfwpxUf73xeW7JuStnNsLwPtC60yIxKSOvOIdlEysm5MZOP/AETW8JH2ivSGXRGV2k/QzbItVEyHC30UOFFdhoBiOGMVV2W9KSdZ2pU+34qp5xX8lavoHfzR+kRb2J9HNzTOxRS8kcFiivEQlVo6Yu0mJwCmEEWd5ZLUTTrewLJHUrnDzisiyPPap0EWd2VETcvT/NR4mh84rIl2RMhp9pxWSHEqPUCKwM2OpIfAjsfKDUAjIjCPqOc9c4YSV6ULE29rK6WmSCfhrzacKUh2xUXhu+1OJo4KKA5rg6Q/ccIaLojnxucaQk4IsLcsdyUcLbg4pUMlDeP2ivix5rTTphBBBGmBBBBAAQQRZ3csozT6GhlWqzuSM/27Yxgk26RvGWixYxBzU0TTi6cP1Rezk+mTlkLWOakNoO8ZJr2REvOkK9nlk/zHkVT+BvnK7MBEXlK+5n8xHrEuz0f2xf0jDX3kdVNrKeg5RxJGVFYmnbWNT/FdbZC1k1WlGqUduYT4ihjPAGbkN7kqe0tK/b0j7u3LOPyc0w2KkraIHWcfAQzOaL/U69nbiIS0p2bd6DKCBxUrCg40843VzLSXMsqec951eiNgSMABC3vFMJbSmTaNUNdNQ95w9I9QyEM+6MpqpRlG3QCj1q53rCyK4HvivRcR2CCEOvZ8qGEJC8tm+zTLjezSqn5VYj9uyHa+ohJIFSASBv4RhrfZatRnWy5+nbGLZwVTakjyMPBkPIipL7IzOnakk00D9K06kLJ+GlNPu8RFdyhlLbjMsjBDLQoOKvXCIdyLSMvNpBwSs6Cwd56PcY+uUEH25yu5FOrRENWzmlK8d+zTcmLgRLuqUQAXQKneQAPExcXgOomJeayTUsuH8K+iT1K84wjzpastATgXXyqvBGXiBG/kHE2hIgK/mI0VcFDAnrChWFa3ZfG7jx9mY5ULMoUTKRgeYvzSfMRgYbtmfW5ZyUmPtW/o176joODrwNeuFVaEmphxTSxRSTQ+hHAw8H6IZ475L2R4IIKQxzmssq/sw0lKFJQ4lIAxqFUGGY/aNbZd/JZ2gWS0fx9H/UPWFNAgVNBidwzhXFMtDPNDItvlCShejLpCwDitRND8oGfXFvYN72ptzVISoK0a4jDDMCFCpNMDh1xvuTGyFBSplQonR0UV21POPVCuKSK4suSU6LLlQlgqWQumKHBjwUCCPKFdDmvtJl6TdSMwNMf0Gv7wmYaD0J5SqdhBBBDnOEEau7FzTOM60u6A0iANGuWZzEX8pybtJNXHVrG5ICa+ZhHNItHBOStC9kJBx9YbaSVKOweZOwcYZ1yJFDGsbRz1poHXRlp/5ad4ESbR1cgxoSzYDrh0G0jpKUcNInM0zxg0RZ0nQc50963l+ePlCOVnRjxcHZ9yh188457sujVp+dXOX3CgiHyiLCpJdCDouJBpsIOIPfFlIsCRlCpZqpKVOOH4lmqleOEL+zpxT0nPJUakqS92k87ygS9mzlUeL7Z88nsxozerPRdQpKhvwqPKLtbBslqaUDi4sJY6qHHsqe6Mvc4H21inx+hix5RbU10zqwea1zf6j0v27IZ9kIOsd+/RS2FIGYmG28TpKqo8K1UT2ecPJIoKDZhGCutKNWcz7TMnRccFEo97RzAA+I/tG6lnNJKVEEVANDmKjI8YSTs6PGjxW+z1ggghTpOGFXfWRXJTevZJQHCVJKcKK94etOMNWKy8FkJm2VNKw2pV8KhkY1OiWWHOOuxbJ1doEYpZm9hybdIy+VcSOUeUWFMvLFCtsJXwUkYjDr8IzFoSa2HFNuApUk/+iDu4xrbFttE6lEpOnEKSW3d5B6KuJGFdtYp9nFFqScZdkS90uWZWSaOYbUo9aqE+cXXJXP8ANdYOw6ae3BXjTvj55VWOawsbCpPeAR5RnLiTuqnG65Lqg/1ZeIEHcR74ZRg3gYWy4mdaBJSNF5AzW3v+ZOcV97rDTPMpmJehWE1FPfTnTrGzuiFY16izMOy0yao1qwlZ93nGgV+Hyi2dSqz1lxAKpRZqtCcS0T7yR8G8bIXos3GSfwYe4sgHJ1CVjBAUopO9OQI4Hyhlzt25Z4lTjKCo5qHNJ6ymlYrLRsbTWmekinWgVp7jqSMRwJ3x7SV8Zc814lhwYKQ4CKHryMDbb0ZjjGCqR7tXRk05MJPzVPmYs5Wz2mvs20I+VIHkIrnb2SaRUzCDwSanwjP2ryitpwYbKz8S8E92Z8Iymyjnjj8GwmLPZcNXGm1HepIJ7yIjTVuyzOC3m0090EE9whS2teSYma6xw6PwJ5qe4Z9sVMMofJCXlf8AFDLvDflgtLQxpLWpJSDokJFRQnHOFoIIIdRSOaeRzewggghhBjcl9qp1a5dRooKKkjeD0qdR842Vp2iiXbU44qiQO07gN5MIyVWtK0lsqCwRo6PSrspSG9Zkkt5ltyfQjWNnSTw4qHRr4RGca2d2DI3HieNiSa3FmemeaopOqbOTbedTuURnBZdZx/2pX2DdQwD7xyU750jzecVaStW2SJRJ57mWtI9xP4d52xVXtvSEUlJSgIohS05J2aKOPGMHcklvr/1k3lMn9CWDQzcVj1JxPpGTuOzrFzDXxyyx21FI9OUSa0plLVahptKe0ip9InclkuS86vYlAT2qNfIQ6VRIN88pW3DlVF9TqU6RabUoAZlRGikd9Y9VsokFa2Y0XZpRKg1mhBOOks7TtAi1tu1WrO1rMpi84sqWrMIrkkcRXKMO02t9wJFVuLV1kk74F9iSajUVtmkutKuWhOB14lYRRSics+akDICuzhDYiouzYqZRhLY6RxWreo59mzsi4ibds7cMOMd9hBBBGFQggggAorz3bbnUY81xI5rgzHA70wqLYsV6VVouppuUOieow27xWY66isu6pt1NdGhok8FDLtjAKvfNtFTMyhDlDRSHUivhh5xSLZx54xvevsl2VaX8QlVSTp+mAqys+8U4gH8WzqMY+WUWnUkihQ4kkHYUqFfKNHLzcg6sL0XZRwEEKQdJAPVmIuby3dROD2iTWhblOeEkc/8AFwVGknFyV3tGev8Ayerm1mmDgCx2ih8RFxce9ejSWmDVBwQtWz8Cq7N0Xl9bDMxKpUkfStJBptIoNJP97oVBgStUE+WOd/I3nbNdlFFyUGk0TVcsT3qa3HhlHzMSkpaiK5OJwPuuoO5QOzrwiDyfXj1yfZnT9IkcwnNSRs6x5RobTsFp8heKHR0XmzorHaMxwMJ0dSSnG118C1tu5kxL1Uka1HxIzp+JMZs50hxa+clsFoEyj42+a6OtJwV2RGmJqzps6LwQlzKjqdW4O00PjDKbISwRfWv5FNBDPmOT6WcxaWtIO4hQ8f3iC5yabpjvR+yobmib8efoX0EMBPJnvmO5H/lE+W5O5dGLji10zxCR4fvBzQLx5iwi/sW6MxMEHR0EH314YcBmY3TTtnSZogNle5A1jh7qmPf2+bmMGGdQg/zX+lTelA9Yxz+B4+Or27/g8ZGy5Sy0axagV/GrFZO5CR6R32Z6fNXgpmW2NZOOfmU6KeET7Nu+htWtcKnnv81zEj5RkkdUVV+7yezI1LZ+lWM/hSdvWdkJts6GlCO9L4Ky+V6Ayn2SVomg0VKTgEj4U028dkZW6MjrptlGwKCldSMf2EU5MM3k3sYtNGYWOc4OYNyN/afSKP8ASjli5ZZ/Rg7yTGsmn173VU6gdEeAjTonv4ZJpbT95f553oBFATxA8ax73euvoOKmpzRQkLUpKVkAVqaKVXZuEV9pOSIdW6645NOKUTRHNRwFd3VGdmqLjcvZmZOTcmF6LaVLWTU7c9qjs6zDUuhdVMoNNdFPEYnYneE/vGNTfNxA1cow2yDgAkaSifU9kbq68pMhOtmnFKWoYN5JSOIGGl5Rkmx8EY38svo7BBEztCCCCAAggggAIo7y3aanE87muDouAY9R3iLyCBOhZRUlTEjbV3n5U/SI5uxxOKD27OoxWMPqbOkhRSd6TQ94h/LQDgRUHMHKM7aNy5NyqijV7SUK0R3ZRRT+Tjn4rX7WZKxL/Ot0S+Nan4sAseiu2PS1rvtTtZiQUkk4rYJ0SDvAOR4R8z9jWYznMuKO5BSo/wC1NIiyltyUqrTl5dxaxktxdPBMb9oXf7cjRRpQ/KOpWULbWhQI0kkZeY2Q57GtJMyyh5OShiNx2jvhdzXKHMKwS20kcQVeZp4RWrvlOEUDoSNyUJHpA4tm48kMbdO0OSsR5qSbdFHEJWNykg+cJs3onP8AiHO+NXdpq0ZpvWiaKBXm6aQrS45ZQvCi0c6npI0a7oy2aAto/wDKWpHgDSPj/DBHRm5of9SvmIhLctVnYzMJ4c1XpHxL38QlWhMsuMq21FR3YGkZsblj9qiwN2VHOcmj/wBSnkI+k3Qlz9oXXfzXFK8KxWzN/UFWhLMuPK2UFAfM+Efbcxaj2SGZcH4ucruxg2ZeP0rNHJWY0yKNNoR8qQIlxgLzItGWa1pmtMA84ISE0B25ZRlP8VTn/EL8P2jeNmSzqDpob9rTyWGVuqyQknr3DvhJTLzky6pwgrWsk0AqeAAGwRaJvlOUoXQoblISfSJ8lf8AfRm20ocE6J8DTwhlFojkyxye6R52XdtLNH59QbQMQ0cVr4EDEDh5ROtblBWebLICEjAKUKq7E5CIM5bElNr05ht5tZzU2vSHcr0ESJC7ci+aNziqn3VBKVeNIP5MTa1Boyk7POPHSdWpZ3qJPduj0s2zXZheg0gqPgOJOQhlSPJ9KoNVlbnBRoP9oEaiUk22k6LaEoTuSKDwjHNLoaPjSe5Mzt1bntytHHKLe3+6n5ePGNQBHYIRs7IxUVSCCCCMGCCCCAAggggAIIIIACPKYYS4kpWkKScCkioPXHrBABlLQuFKuYoCmj+A4dxwigmuTZwfZvJUNywUnvFRDKghlJkZYIP0KhXJ7NDItH+o/tHWuTyaPSU0n+onyENWCN5sT8tAxNkcnjTZCn1l0/ABoo7dpjXuutso0lFKEJHUABlEa27VblWi64cBgAMyTkBC/YYmbYd0lnQl0n+kcEj3lU2/+ozb7Nbjj1FbLK076OzC9TINkk/zCMesA9EcTHrZdxis62dcU4s4lAUadqsz2UjVWTZDUqjQaSBvO0neTthfXsvg8XltMLLaEKKap6SiMCa7BWNX0LNKO8my2tK46m1a2RcLax7hPkr0MFl31W0vUz6ChQw0wPFQ3cREO497XVvJl31aYXUJUekDSoBO0RtbasZqaRoOpr8Kh0k8QYHrTNgk1yx6+iW24h1FQUrQocCkgxjrY5PG1kqYXqyfcIqjs2iKVYmbHdqDpsKP9J/7V+cMSx7Ubmmg62cDmDmDtB4xm10MnHIqkti0e5P5sZatXEKp5iPNNwpw+6gdaxDcjsbzYv5WAsJbk4fP2jjaRwqo+kXkhyeS6MXFLc4Hmjwx8Y2UdjHJjrBBejxlZZLaQhAokZCPaCKe8tvIk2tNWKjghG8+ghSjaitlvHYTVoXym3SSHS2Phbw8czGi5NrVeeedS66tYCAQFKrjXZWHcCMfIjKVIYcEEEIdAQQQQAEEEEABBBGEvpep+VmA01oaOglXOTU1NePCNSsSc1BWzdwQs7DvvMuzDTa9DRWtKTRNDQ9sMuBqjIZFNWjsEL6997JiWmVNNFISEpOKanEVMRru3zmXplppZQUrVQ0TQ5HIxvFiPPHlxGVHIX17b3TEtMqabKQkJScU1OIqYgWXf9/WjXlJbx0glIByNKdsHBmPyIJ0xkzsmh5BbcSFJOYP95x9SkslpCW20hKUigAyEKe1b8TLqjoK1SNiUZ9pOJMR5S+M22a64r/CuhEbwYr8qF9DlMKy9t0H0vLcZQXELUVUTiUkmpBHXG1upeJM62TTRcT00+RHCMheC+M0zMutoUkJSsgApBy4wRTs3NKEops9rj3UdS8mYfSUBFSlJ6ROVSNghjwvrm3qmZmaS06pJSUqOCQMhhlGvty2W5RsuOHglIzUdwjJXY2FwUNdEudk0PILbiQpKhiD/eEckJJthAbaSEpGQHrvPGFTal95p0nQVqk7Eoz7VHEnuivavJNpNRMOdqq+cbwYj8mF9DvjkZ65FruTUtrHSCoLKagUqBTE98Z69F+lBSmpWlBgXTjj+EZdsKo7oq80VHkxhxwGEY/bkys1U+5/rI8AYkyF6ZpkgpeUofCs6Q8Yf8NkfzcfgdUKflKmCqb0NiEJAHFWJ9I3N1bypnUHDRcT0keqeEL/AJQvvznyo/SIyC2HkSTx2iuu3ZwmJltpRISo40zoASad0N+yrEYlqllsIJFCRUk03kwlrOnlsOJdbNFJrQ0rmKGGJcO8j8064h4ggIChRIG2myGmmT8aUU6fZt4IIIkd4QQQQAEEEEAHIVPKb98H5SPNUNaFVynD62Pyk+aoeHZz+T+wo7tfe2PzUeYh5QibCdCJllRyDqCf9Qh6Axsyfi9MUnKMPry/kR5RAuefrsv+Z6GJ3KIsGdXTYlAPWBEG5w+uy/5noYb0c7/3f7JvKGPry/lR+mM/JyynVobR0lqCR2xoeUMfXl/Ij9MQrmffZf5/QwLoJq8n9mwTybtaFC6vTp0qDRr1UrTthez8oplxbS+khRSeyH5CYvsKTz/zD9IhYSbZbyMUYxTRN5N3imcA2KQoHsFR5RW3tH11/wDMPpEzk+P15v5V/pMRL3/fX/zD5CH/AMiTf+kTuTo/XkfIvyjyv3aZfm1ivMbOgkbMOke+sevJz9+R8i/KKe3GimYeBzDq/FRMZ/kY2/wq+zzsuQXMOpab6SjtyG8ngIYLHJu1o891ZVvTQDsBBjLXCnEtTiCsgBQUkE5AqGH7dsOCFnJplvHxQlG2Ye0pU2ZZzjaV6RW4QlVKEBdK9tAYWsNLlObJlUkZJdFe0EQrKw0CefUqXSGVdics5hhAUtouFIKytNTU5jEYARmb7eyqdSuVUmigdMJFBUZHhWPWVuJMuISsFuikgiqthxGyPX/49mt7X+o/tGKr7NfOUa4lRdOdLM20oGgKwlXEKwP98Im8oR+vOdSP0iJ8pcCaStKipsAKBJCjsNd0QuUQfXl/Kj9MaqbFcZRx0/kqrAkBMTDbKiQFmhIzyJ9Ial3bqtSS1LQtaioU51Mga7BC2uUfrzHzH9Jh0CFm9lvGimrOwQQRM7QggggAIIIIACMDynWQpYRMIFdAFK6bswe+sb6OKSCKHI7I1OmJkgpqmfnyLuXvbNoQG0vGgFBUAkDrIrG9tW4Us6SpGk0T8HR7jl2RUHk0xwmMPy//ACinJM4XhyR6MA66VEqUSSTUk5k8Y1nJxZanJgPU5jdcd6iKADvrGhkeTphJq44tzh0R4Y+Ma6UlENICG0hKRkAKCMlNVSKYvHkpXIVPKN9+V+WjyiBc40nWPzPQwyrauexNO61wrCqAc0gDDsjys648uw6h1JcKkGoqoUr3QclVA8E3OzTCE1fr7891p/SmHLGbta5cvMuqeWVhSqV0SKYCm6Fi6ZbPjc40jB8n335vqX+kxFvkKTr/AM/oIZFkXNYlnQ62VlQBppHDEU2CPi07ky77qnVlwKUamhFMqbRDcldkfwJ8KMNydH68j5F+UXPKJd1WkZpoVBprANhGAV1UzjSWNc5iVdDrZWVAEDSIIxwOyNCoRjl+qykMH+nxkfnyLVm8U0lOgl9wJpSla9xOMMe1bjSzxKkhTSjnoZdxw7orW+TZqvOeWRuAA8Ybmjn/AC+RPRy50t7XIPNuqKitxQ0lGpBokg47jC/tGQWw4ptxJCknvGwjgYddj2Q3Kt6toHRrU1NSSdpj4tmwmZtNHU1IyUMFDqPpCqVMvPA5RXyLew78PSzQaKEuJTgkqJBA3YZiK217yvzDmmVqRsCUKISB349ca97k1RXmvqA3FIPiCIkyHJ0wkguLW5w6I8MfGG5RJfh5npvRSXAlX33w6pxzVN71GilbE4nHjEHlF++r+RHlDYlZZLaQhCQlIFAkCgEU9r3Sl5pwuuBekQBzVUGGUKpK7KywPhxQs7l/fmPn9DDprGds65ksw4l1AXpJNRVVRGipGSdj4MbgtnYIIIUuEEEEABBBBAAQQQQAEEEEBhyOwQQGhBBBAYwggggNCCCCAAggggA5AIIIAOwQQQGHIBBBGGnYIII0AggggAIIIIACCCCAD//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268" name="AutoShape 4" descr="data:image/jpeg;base64,/9j/4AAQSkZJRgABAQAAAQABAAD/2wCEAAkGBxQREhUSEhQWFhUXFRcZFxQVGB0aFxwaFxgXFxUYGBwYHCggGBolHBcXITEhJSorLi4uFx8zODMsNygtLisBCgoKDg0OGxAQGywkHyU0LCwsLCwsLCwsLCwsLCwsLCwsLCwsLCwsLCwsLCwsLCwsLCwsLCwsLCwsLCwsLDcsK//AABEIAOEA4QMBIgACEQEDEQH/xAAcAAACAwEBAQEAAAAAAAAAAAAABwQFBgEDAgj/xABIEAABAgMEBQkECAQEBgMAAAABAgMABBEFBiExEhNBUWEHIjJxgZGhscEUQlJyIyQzNGJzstEVQ4LwFlOSolRjg9Li8Rc1wv/EABkBAAMBAQEAAAAAAAAAAAAAAAACAwEEBf/EACsRAAICAgICAgAGAQUAAAAAAAABAhEDIRIxBEFRYRMUIjJxgUIjM1KRsf/aAAwDAQACEQMRAD8AdcEEEABBBBAAQQQQAEEEEABBHCaRQzFvKcUW5NGtUDRThNGk9avePAQUK5JF8pQAqYppq88ug6KVlxfwNArP+3CI3+Gy9jOOrdJ/lpOg0OpIz7YzjNtfwxbkqlKHQDVCwQnR0j0XSBshkicptbejSLt58glEmsD4nlpbFN5GOEZqev8APpJCW2SBgVJUpSa7q4AmNCmxNaNdOu6wAaWrSaMJGeXvdZitakROJcfUnRl0IWJdoCgNAfpSB4RqonPm+mVsjf8AfWqhbZA+JRUlPacY07VtzISFKlCtOxTDiVgjeBGfkLN1MqxONIC/oxr2iKhaMyqh94ZxcNWMNETFnO6sKGloZsqrvT7u7DKB0ZDn7ZNavXL10XCtlW55JR45eMXTLoWApJBByINR3iMHN3kVN/U9WhDqlFC1qIU2KdIo3q3RdM3SSykezOuNLAxUDVKjvWk4GMaKxnJ9bNNBGcTbbsudGdRROQmG6ls/MM0eUaBpwKAUkggioINQYyiikmfcEEEYMEEEEABBBBAAQQQQAEEEEABBBBAAQQRHnpxDLanHCAlIqSf7zgMbo+pqZS0krWoJSMyco+211AO+FrLWg5as8hJBDDZ09DgnIq3qJoO2GYBGtUJjnztro7Eecm0NJUtxQSlIqVGPR50JSVKIAAqScgBnGck2VTyw+6KS6TVlo++Rk6seQgQ0pVpHUNOT/Oc0m5b3W8luDYV/Ck7o0MtLpbSEISEpAoABQCMZe6+mpUWZehWMFLOISdwG0xgJq1n3DVbziutRp3ZQyg2c7zxg67Y3LXTMOrDLVWm6Vcf20+Fsb+MSZSxmWmtSlsaBHOBFSreVE5nrhMy1qvtmqHXE9Sz5VjV2JyguIITMjTT8acFjrGSo1waFjng3slWjYilPqlJNxSWwkKdbUSW0knmpG3HdFxOTU42ypCpVspDZGk05QAUpgkiuUWN15dpLRW05rNYtS1OHMk7DuplSLC0/sXPy1/pMLeyqhptGVuzOTfsrSG5ZJSGwA4tygI2HRArFfL2O408iXmXSll4qKUMkpRp1qWycwOG2NXdD7lL/AJSfKPW8Fne0MqQMFDnNnctOKT/e+C9h+H+mzrthS6mtQWk6vYAKUO8HMHjFYzOOSKg3MKK2CaNzBzTuS76KiXZd4GlS6XXVpbUOa4FECi04KFDxiJN2oqbQpuWZ00KBBddGi3TeAcVwKzW1Vrst7UtBplsqdUNE4BOZVXYB7xMZizZWaY0phlvRaUa+xk87R2lOxCjnox82JZwk5lKJk6zSSBLvKxCSM2wD0TujbwPQJOe3oh2VaaJhAcbOGRBwUkjNKhsIibGetaQWyszcuKr/AJrQycSP/wBjYYt7OnkPtpcbNUqGHqDuIjKKRl6ZJiNJzyHdIIUCUKKVDaCNhESDC6vmXJGcTNMmgcHOHukpzSrfUUgSsXJPir9DHgissG2ETbQcR1KTtSraDFnGDppq0EEEEBoQQQQAEEEfJVTOACtlrWC5l2XH8tCVE8VVw7qRguUi2i477Ok8xvpcV8eoeselzLSLlpPOHJaXD3EFPgIqrMl0jSnpkfR6ZKEHN1ytQPlG0w6VM4p5HONI092UNWbK+0Pmi3QDo+9T3Ugb9p641ViTi3mUurToafOSnaEno140x7YWFmtu2pODWklOa6dFKB7o3bu2GdbM6JVhTgHRTRCd6jghI7aRkimGVq/SK21Kzj/sqSdU3RT5HvbUtepj0vBbaWGH9A85tKUimQUvBI7MDHk0f4fJla+c6rnK3qdXkO+g6hFHeSylM2aoqxdW4hx5W9SjiOoVA7INGybSfyLwmuJxJzMEEEXPOCCCCAC9ulb6pR0VJ1aiAtOz5gN4jf2q1Pat0peZLZSoiqCFaNN4NK0hRmHNIKJs5JVn7Nj/AKInLs6vHfJNMq7tMTypVnQdZSjVjRqglVNlcaRZ/wAFmF/azi6bmkpb8RUx73SH1KX/ACk+UXETbOuMFRi5KwWZaeCFIC0uoJQpznELTioVO0jGNkkRRXxQQyH09JhaXB1A0UO4mLpl0KSFDIgEHgcRA2EUotojWvZqZhpTatuRGaVDoqHEGIN3rSK0KbeNHmToucadFfURjEm1LQWgfQtF5R2BSQB11MY617JeLrczOEaC1JQ621UAJPR0iOkK5xqXyLKW7RoZu8KnFFqSTrljAufykH8StvUIhWdLOWe4kuL0231UcUBQJdUcCBsSco1EpKoaSENpCUjJKRQR52nIpfaW0rJQpXcdhHEHGM0a4vs+p9TgbUWqaYBKQciRsPXGUfn2rWlltDmPp5wbVmFJ3bxsi9uzOqca0XPtWlFtz5k7e0UPbGAvtZqpSaEw1VIWdJKh7q/eHr2xsUuhMsnxv17IlzrWVKTISrBC1aDgOw1oCdxB9YZtp2uGHWGzk6spruww8aCFjaLftqDNND6ZIGvbT4OpG47YnX2tEn2JfvBlLnaaH0hmrZHHNwi0NWCPGUd00JX8SQe8Vj2iZ3J2EEEEAHIgWzMhLD6gcUtr7CEmJ5he2baZdetGXJ6YdKBxSCgjup3QyRPJKtFDyfGk83xSsf7THL0zipub1TQqlJ1bSE5YYEgcT4CO8nrBVNimBDbhqdmFPWPW03USGkwwrTfIo6/tTXNCNx3mKezhX7N9Glu84zJKRKN/SzLh+lKeimmJqeA2RaWr9POMMe62C8scRg2D24xS8mtilKVTSxivBFc9HartPlF7YH0j80+f8wNJ+VsAHxJib7OmG4o8p76xPNs5oYTrV7itWDYPiYnXpldZKPI/5ZPanEeIiDc/nh+YObryqfKjmp8jEa+V6GmW1soUFuqSU0GITUUJUd/CD2M2lFt+xUiCCCLnmhBBBABaXbsdU2+lsdEYrO5IOPbshk2vOTDbTiEStWwgpC9YOiE0ro9UZ/kqCtN7mHRKU8+mFQThXtjfT7JW04gZqQoDtBERk9ndgx/otezLXdtKbTLMpRKhSQgBKi6E1Gw0pURPL9oqyal2/mWpR8IkSU21JsNNPutpUltIIKtw2baRmr232bU2WpVZKlYKcAIoNtCdpg7HbUY7Z22p1SaonJ1NDgpiXQKkbQTmO2Mnb14HJhWikqQymiUNg0AAwFaZmKYwRRRo455XIAaZRZSVuzDPQdVT4VHST3KwitgjaJptdMZF3r/pWQiZAQctYOh/UPd68o3KVggEGoOIIyj8/RtuT68ZbWJZ08xRogn3VH3eo+cTlE68PkO+MjWq+gnxTozDeP5jeXenyiFeSeaccVJTI0AsBTTuyuQruIMTr4c1tt8ZtPNqrwJ0VeBiJyg2Rr5fWIFVtVUN5SekPWF+y07SaRgJVTtnTadMUKVUUNikHOm8EYxZcpSwZlFKU1KaUyoSoiIVlziJlKZWaVSmDLxzQTkhR2oPhEm/8mWVsJUakS6UlW8oqCYf2cj/AGOuhhXTmKycuSc20p7RgPKLmFnNWgWW7NYGYLbiv6jgPEwzIm0duKd6OwQQRhUITElN6i0dM5B9YV1KUoHzhzGEne2W1c4+n8ZI6lc4ecPA5fJ1TNHIMGzjOvkYpOrartKzpAjfgU90Zy79l+0ukuKo0nnuuHYMzjvMae8y3J1qSbaGkp1GmdwIATVW4CpihvFMJYT7EyapQaurGbjm3sG6GRCaX9IaFg2gh9kLaSUtglKK4YJwBpsGEV10iPYy4o0C1PLUrcCpVT4ROu7JamTabOYbFetQqfExU2V/9QfyXu+q4Q6/i/gyFq3n0GxKyZUllII1nvrqak/hBMZeAZQRZKjzpScuwjqUkmgFScgI5Gm5PHkpnEBQB0kqCSdhzBHdSBugjG5JGdeZUg0WlSTuUCPOJFk2c5MuBpoVUdpyA2k7hD0cZSoUUAobiK+cfLEqhvoISn5QB5RP8Q6vym+yFd2yxKsJaGYxUd6j0j3xLnptLLanF9FIJNMcBHvGE5SbaW3oy7agAtBLgzNCaAcBnCLZ0TkscTE3htETEw48kEJURQHOgAHpFbBBF0qPMbt2EEEEaYEEEEABHQog1GBGIPEZRyCMAbs5Me02WpzapjSPzJGPiDE9+0tVKJfI0gG0KUBuIFfOKG7a62OuuxD48VReyMrrZFDZ96XSnvQIiz0otv8A6FheezENrDzGLD3OQRsPvIO4jd+0WUxpWgxKZlxDmpWeBoUqPYIrLCm0jSlJj7Jw0J2tuDALG7HONHdRhci7NNujBLWsCthCa0UD1GHZywVv6M/bUzrJ/m9FLiG09SCE/vDmhG3eaLs2wDiS6knsOkfKHjCzL+Nu2dggghDqKG+VoLlmA83mhxFRsKTUEGMRftCXktTrXQcToq3hQyCuOY7I3165LXSjyMzoEjrTzh5Qr7rz6edKvH6F7Cp9xfuqG7Ggh4nJne+Pyayx7U1Fka4U0khaE9ZUQPOvZGKu3IGZmW2ziCrSWfwpxUf73xeW7JuStnNsLwPtC60yIxKSOvOIdlEysm5MZOP/AETW8JH2ivSGXRGV2k/QzbItVEyHC30UOFFdhoBiOGMVV2W9KSdZ2pU+34qp5xX8lavoHfzR+kRb2J9HNzTOxRS8kcFiivEQlVo6Yu0mJwCmEEWd5ZLUTTrewLJHUrnDzisiyPPap0EWd2VETcvT/NR4mh84rIl2RMhp9pxWSHEqPUCKwM2OpIfAjsfKDUAjIjCPqOc9c4YSV6ULE29rK6WmSCfhrzacKUh2xUXhu+1OJo4KKA5rg6Q/ccIaLojnxucaQk4IsLcsdyUcLbg4pUMlDeP2ivix5rTTphBBBGmBBBBAAQQRZ3csozT6GhlWqzuSM/27Yxgk26RvGWixYxBzU0TTi6cP1Rezk+mTlkLWOakNoO8ZJr2REvOkK9nlk/zHkVT+BvnK7MBEXlK+5n8xHrEuz0f2xf0jDX3kdVNrKeg5RxJGVFYmnbWNT/FdbZC1k1WlGqUduYT4ihjPAGbkN7kqe0tK/b0j7u3LOPyc0w2KkraIHWcfAQzOaL/U69nbiIS0p2bd6DKCBxUrCg40843VzLSXMsqec951eiNgSMABC3vFMJbSmTaNUNdNQ95w9I9QyEM+6MpqpRlG3QCj1q53rCyK4HvivRcR2CCEOvZ8qGEJC8tm+zTLjezSqn5VYj9uyHa+ohJIFSASBv4RhrfZatRnWy5+nbGLZwVTakjyMPBkPIipL7IzOnakk00D9K06kLJ+GlNPu8RFdyhlLbjMsjBDLQoOKvXCIdyLSMvNpBwSs6Cwd56PcY+uUEH25yu5FOrRENWzmlK8d+zTcmLgRLuqUQAXQKneQAPExcXgOomJeayTUsuH8K+iT1K84wjzpastATgXXyqvBGXiBG/kHE2hIgK/mI0VcFDAnrChWFa3ZfG7jx9mY5ULMoUTKRgeYvzSfMRgYbtmfW5ZyUmPtW/o176joODrwNeuFVaEmphxTSxRSTQ+hHAw8H6IZ475L2R4IIKQxzmssq/sw0lKFJQ4lIAxqFUGGY/aNbZd/JZ2gWS0fx9H/UPWFNAgVNBidwzhXFMtDPNDItvlCShejLpCwDitRND8oGfXFvYN72ptzVISoK0a4jDDMCFCpNMDh1xvuTGyFBSplQonR0UV21POPVCuKSK4suSU6LLlQlgqWQumKHBjwUCCPKFdDmvtJl6TdSMwNMf0Gv7wmYaD0J5SqdhBBBDnOEEau7FzTOM60u6A0iANGuWZzEX8pybtJNXHVrG5ICa+ZhHNItHBOStC9kJBx9YbaSVKOweZOwcYZ1yJFDGsbRz1poHXRlp/5ad4ESbR1cgxoSzYDrh0G0jpKUcNInM0zxg0RZ0nQc50963l+ePlCOVnRjxcHZ9yh188457sujVp+dXOX3CgiHyiLCpJdCDouJBpsIOIPfFlIsCRlCpZqpKVOOH4lmqleOEL+zpxT0nPJUakqS92k87ygS9mzlUeL7Z88nsxozerPRdQpKhvwqPKLtbBslqaUDi4sJY6qHHsqe6Mvc4H21inx+hix5RbU10zqwea1zf6j0v27IZ9kIOsd+/RS2FIGYmG28TpKqo8K1UT2ecPJIoKDZhGCutKNWcz7TMnRccFEo97RzAA+I/tG6lnNJKVEEVANDmKjI8YSTs6PGjxW+z1ggghTpOGFXfWRXJTevZJQHCVJKcKK94etOMNWKy8FkJm2VNKw2pV8KhkY1OiWWHOOuxbJ1doEYpZm9hybdIy+VcSOUeUWFMvLFCtsJXwUkYjDr8IzFoSa2HFNuApUk/+iDu4xrbFttE6lEpOnEKSW3d5B6KuJGFdtYp9nFFqScZdkS90uWZWSaOYbUo9aqE+cXXJXP8ANdYOw6ae3BXjTvj55VWOawsbCpPeAR5RnLiTuqnG65Lqg/1ZeIEHcR74ZRg3gYWy4mdaBJSNF5AzW3v+ZOcV97rDTPMpmJehWE1FPfTnTrGzuiFY16izMOy0yao1qwlZ93nGgV+Hyi2dSqz1lxAKpRZqtCcS0T7yR8G8bIXos3GSfwYe4sgHJ1CVjBAUopO9OQI4Hyhlzt25Z4lTjKCo5qHNJ6ymlYrLRsbTWmekinWgVp7jqSMRwJ3x7SV8Zc814lhwYKQ4CKHryMDbb0ZjjGCqR7tXRk05MJPzVPmYs5Wz2mvs20I+VIHkIrnb2SaRUzCDwSanwjP2ryitpwYbKz8S8E92Z8Iymyjnjj8GwmLPZcNXGm1HepIJ7yIjTVuyzOC3m0090EE9whS2teSYma6xw6PwJ5qe4Z9sVMMofJCXlf8AFDLvDflgtLQxpLWpJSDokJFRQnHOFoIIIdRSOaeRzewggghhBjcl9qp1a5dRooKKkjeD0qdR842Vp2iiXbU44qiQO07gN5MIyVWtK0lsqCwRo6PSrspSG9Zkkt5ltyfQjWNnSTw4qHRr4RGca2d2DI3HieNiSa3FmemeaopOqbOTbedTuURnBZdZx/2pX2DdQwD7xyU750jzecVaStW2SJRJ57mWtI9xP4d52xVXtvSEUlJSgIohS05J2aKOPGMHcklvr/1k3lMn9CWDQzcVj1JxPpGTuOzrFzDXxyyx21FI9OUSa0plLVahptKe0ip9InclkuS86vYlAT2qNfIQ6VRIN88pW3DlVF9TqU6RabUoAZlRGikd9Y9VsokFa2Y0XZpRKg1mhBOOks7TtAi1tu1WrO1rMpi84sqWrMIrkkcRXKMO02t9wJFVuLV1kk74F9iSajUVtmkutKuWhOB14lYRRSics+akDICuzhDYiouzYqZRhLY6RxWreo59mzsi4ibds7cMOMd9hBBBGFQggggAorz3bbnUY81xI5rgzHA70wqLYsV6VVouppuUOieow27xWY66isu6pt1NdGhok8FDLtjAKvfNtFTMyhDlDRSHUivhh5xSLZx54xvevsl2VaX8QlVSTp+mAqys+8U4gH8WzqMY+WUWnUkihQ4kkHYUqFfKNHLzcg6sL0XZRwEEKQdJAPVmIuby3dROD2iTWhblOeEkc/8AFwVGknFyV3tGev8Ayerm1mmDgCx2ih8RFxce9ejSWmDVBwQtWz8Cq7N0Xl9bDMxKpUkfStJBptIoNJP97oVBgStUE+WOd/I3nbNdlFFyUGk0TVcsT3qa3HhlHzMSkpaiK5OJwPuuoO5QOzrwiDyfXj1yfZnT9IkcwnNSRs6x5RobTsFp8heKHR0XmzorHaMxwMJ0dSSnG118C1tu5kxL1Uka1HxIzp+JMZs50hxa+clsFoEyj42+a6OtJwV2RGmJqzps6LwQlzKjqdW4O00PjDKbISwRfWv5FNBDPmOT6WcxaWtIO4hQ8f3iC5yabpjvR+yobmib8efoX0EMBPJnvmO5H/lE+W5O5dGLji10zxCR4fvBzQLx5iwi/sW6MxMEHR0EH314YcBmY3TTtnSZogNle5A1jh7qmPf2+bmMGGdQg/zX+lTelA9Yxz+B4+Or27/g8ZGy5Sy0axagV/GrFZO5CR6R32Z6fNXgpmW2NZOOfmU6KeET7Nu+htWtcKnnv81zEj5RkkdUVV+7yezI1LZ+lWM/hSdvWdkJts6GlCO9L4Ky+V6Ayn2SVomg0VKTgEj4U028dkZW6MjrptlGwKCldSMf2EU5MM3k3sYtNGYWOc4OYNyN/afSKP8ASjli5ZZ/Rg7yTGsmn173VU6gdEeAjTonv4ZJpbT95f553oBFATxA8ax73euvoOKmpzRQkLUpKVkAVqaKVXZuEV9pOSIdW6645NOKUTRHNRwFd3VGdmqLjcvZmZOTcmF6LaVLWTU7c9qjs6zDUuhdVMoNNdFPEYnYneE/vGNTfNxA1cow2yDgAkaSifU9kbq68pMhOtmnFKWoYN5JSOIGGl5Rkmx8EY38svo7BBEztCCCCAAggggAIo7y3aanE87muDouAY9R3iLyCBOhZRUlTEjbV3n5U/SI5uxxOKD27OoxWMPqbOkhRSd6TQ94h/LQDgRUHMHKM7aNy5NyqijV7SUK0R3ZRRT+Tjn4rX7WZKxL/Ot0S+Nan4sAseiu2PS1rvtTtZiQUkk4rYJ0SDvAOR4R8z9jWYznMuKO5BSo/wC1NIiyltyUqrTl5dxaxktxdPBMb9oXf7cjRRpQ/KOpWULbWhQI0kkZeY2Q57GtJMyyh5OShiNx2jvhdzXKHMKwS20kcQVeZp4RWrvlOEUDoSNyUJHpA4tm48kMbdO0OSsR5qSbdFHEJWNykg+cJs3onP8AiHO+NXdpq0ZpvWiaKBXm6aQrS45ZQvCi0c6npI0a7oy2aAto/wDKWpHgDSPj/DBHRm5of9SvmIhLctVnYzMJ4c1XpHxL38QlWhMsuMq21FR3YGkZsblj9qiwN2VHOcmj/wBSnkI+k3Qlz9oXXfzXFK8KxWzN/UFWhLMuPK2UFAfM+Efbcxaj2SGZcH4ucruxg2ZeP0rNHJWY0yKNNoR8qQIlxgLzItGWa1pmtMA84ISE0B25ZRlP8VTn/EL8P2jeNmSzqDpob9rTyWGVuqyQknr3DvhJTLzky6pwgrWsk0AqeAAGwRaJvlOUoXQoblISfSJ8lf8AfRm20ocE6J8DTwhlFojkyxye6R52XdtLNH59QbQMQ0cVr4EDEDh5ROtblBWebLICEjAKUKq7E5CIM5bElNr05ht5tZzU2vSHcr0ESJC7ci+aNziqn3VBKVeNIP5MTa1Boyk7POPHSdWpZ3qJPduj0s2zXZheg0gqPgOJOQhlSPJ9KoNVlbnBRoP9oEaiUk22k6LaEoTuSKDwjHNLoaPjSe5Mzt1bntytHHKLe3+6n5ePGNQBHYIRs7IxUVSCCCCMGCCCCAAggggAIIIIACPKYYS4kpWkKScCkioPXHrBABlLQuFKuYoCmj+A4dxwigmuTZwfZvJUNywUnvFRDKghlJkZYIP0KhXJ7NDItH+o/tHWuTyaPSU0n+onyENWCN5sT8tAxNkcnjTZCn1l0/ABoo7dpjXuutso0lFKEJHUABlEa27VblWi64cBgAMyTkBC/YYmbYd0lnQl0n+kcEj3lU2/+ozb7Nbjj1FbLK076OzC9TINkk/zCMesA9EcTHrZdxis62dcU4s4lAUadqsz2UjVWTZDUqjQaSBvO0neTthfXsvg8XltMLLaEKKap6SiMCa7BWNX0LNKO8my2tK46m1a2RcLax7hPkr0MFl31W0vUz6ChQw0wPFQ3cREO497XVvJl31aYXUJUekDSoBO0RtbasZqaRoOpr8Kh0k8QYHrTNgk1yx6+iW24h1FQUrQocCkgxjrY5PG1kqYXqyfcIqjs2iKVYmbHdqDpsKP9J/7V+cMSx7Ubmmg62cDmDmDtB4xm10MnHIqkti0e5P5sZatXEKp5iPNNwpw+6gdaxDcjsbzYv5WAsJbk4fP2jjaRwqo+kXkhyeS6MXFLc4Hmjwx8Y2UdjHJjrBBejxlZZLaQhAokZCPaCKe8tvIk2tNWKjghG8+ghSjaitlvHYTVoXym3SSHS2Phbw8czGi5NrVeeedS66tYCAQFKrjXZWHcCMfIjKVIYcEEEIdAQQQQAEEEEABBBGEvpep+VmA01oaOglXOTU1NePCNSsSc1BWzdwQs7DvvMuzDTa9DRWtKTRNDQ9sMuBqjIZFNWjsEL6997JiWmVNNFISEpOKanEVMRru3zmXplppZQUrVQ0TQ5HIxvFiPPHlxGVHIX17b3TEtMqabKQkJScU1OIqYgWXf9/WjXlJbx0glIByNKdsHBmPyIJ0xkzsmh5BbcSFJOYP95x9SkslpCW20hKUigAyEKe1b8TLqjoK1SNiUZ9pOJMR5S+M22a64r/CuhEbwYr8qF9DlMKy9t0H0vLcZQXELUVUTiUkmpBHXG1upeJM62TTRcT00+RHCMheC+M0zMutoUkJSsgApBy4wRTs3NKEops9rj3UdS8mYfSUBFSlJ6ROVSNghjwvrm3qmZmaS06pJSUqOCQMhhlGvty2W5RsuOHglIzUdwjJXY2FwUNdEudk0PILbiQpKhiD/eEckJJthAbaSEpGQHrvPGFTal95p0nQVqk7Eoz7VHEnuivavJNpNRMOdqq+cbwYj8mF9DvjkZ65FruTUtrHSCoLKagUqBTE98Z69F+lBSmpWlBgXTjj+EZdsKo7oq80VHkxhxwGEY/bkys1U+5/rI8AYkyF6ZpkgpeUofCs6Q8Yf8NkfzcfgdUKflKmCqb0NiEJAHFWJ9I3N1bypnUHDRcT0keqeEL/AJQvvznyo/SIyC2HkSTx2iuu3ZwmJltpRISo40zoASad0N+yrEYlqllsIJFCRUk03kwlrOnlsOJdbNFJrQ0rmKGGJcO8j8064h4ggIChRIG2myGmmT8aUU6fZt4IIIkd4QQQQAEEEEAHIVPKb98H5SPNUNaFVynD62Pyk+aoeHZz+T+wo7tfe2PzUeYh5QibCdCJllRyDqCf9Qh6Axsyfi9MUnKMPry/kR5RAuefrsv+Z6GJ3KIsGdXTYlAPWBEG5w+uy/5noYb0c7/3f7JvKGPry/lR+mM/JyynVobR0lqCR2xoeUMfXl/Ij9MQrmffZf5/QwLoJq8n9mwTybtaFC6vTp0qDRr1UrTthez8oplxbS+khRSeyH5CYvsKTz/zD9IhYSbZbyMUYxTRN5N3imcA2KQoHsFR5RW3tH11/wDMPpEzk+P15v5V/pMRL3/fX/zD5CH/AMiTf+kTuTo/XkfIvyjyv3aZfm1ivMbOgkbMOke+sevJz9+R8i/KKe3GimYeBzDq/FRMZ/kY2/wq+zzsuQXMOpab6SjtyG8ngIYLHJu1o891ZVvTQDsBBjLXCnEtTiCsgBQUkE5AqGH7dsOCFnJplvHxQlG2Ye0pU2ZZzjaV6RW4QlVKEBdK9tAYWsNLlObJlUkZJdFe0EQrKw0CefUqXSGVdics5hhAUtouFIKytNTU5jEYARmb7eyqdSuVUmigdMJFBUZHhWPWVuJMuISsFuikgiqthxGyPX/49mt7X+o/tGKr7NfOUa4lRdOdLM20oGgKwlXEKwP98Im8oR+vOdSP0iJ8pcCaStKipsAKBJCjsNd0QuUQfXl/Kj9MaqbFcZRx0/kqrAkBMTDbKiQFmhIzyJ9Ial3bqtSS1LQtaioU51Mga7BC2uUfrzHzH9Jh0CFm9lvGimrOwQQRM7QggggAIIIIACMDynWQpYRMIFdAFK6bswe+sb6OKSCKHI7I1OmJkgpqmfnyLuXvbNoQG0vGgFBUAkDrIrG9tW4Us6SpGk0T8HR7jl2RUHk0xwmMPy//ACinJM4XhyR6MA66VEqUSSTUk5k8Y1nJxZanJgPU5jdcd6iKADvrGhkeTphJq44tzh0R4Y+Ma6UlENICG0hKRkAKCMlNVSKYvHkpXIVPKN9+V+WjyiBc40nWPzPQwyrauexNO61wrCqAc0gDDsjys648uw6h1JcKkGoqoUr3QclVA8E3OzTCE1fr7891p/SmHLGbta5cvMuqeWVhSqV0SKYCm6Fi6ZbPjc40jB8n335vqX+kxFvkKTr/AM/oIZFkXNYlnQ62VlQBppHDEU2CPi07ky77qnVlwKUamhFMqbRDcldkfwJ8KMNydH68j5F+UXPKJd1WkZpoVBprANhGAV1UzjSWNc5iVdDrZWVAEDSIIxwOyNCoRjl+qykMH+nxkfnyLVm8U0lOgl9wJpSla9xOMMe1bjSzxKkhTSjnoZdxw7orW+TZqvOeWRuAA8Ybmjn/AC+RPRy50t7XIPNuqKitxQ0lGpBokg47jC/tGQWw4ptxJCknvGwjgYddj2Q3Kt6toHRrU1NSSdpj4tmwmZtNHU1IyUMFDqPpCqVMvPA5RXyLew78PSzQaKEuJTgkqJBA3YZiK217yvzDmmVqRsCUKISB349ca97k1RXmvqA3FIPiCIkyHJ0wkguLW5w6I8MfGG5RJfh5npvRSXAlX33w6pxzVN71GilbE4nHjEHlF++r+RHlDYlZZLaQhCQlIFAkCgEU9r3Sl5pwuuBekQBzVUGGUKpK7KywPhxQs7l/fmPn9DDprGds65ksw4l1AXpJNRVVRGipGSdj4MbgtnYIIIUuEEEEABBBBAAQQQQAEEEEBhyOwQQGhBBBAYwggggNCCCCAAggggA5AIIIAOwQQQGHIBBBGGnYIII0AggggAIIIIACCCCAD//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 name="Picture 6" descr="http://visual.ly/sites/default/files/pictures/picture-144291-1340379046.png"/>
          <p:cNvPicPr>
            <a:picLocks noChangeAspect="1" noChangeArrowheads="1"/>
          </p:cNvPicPr>
          <p:nvPr/>
        </p:nvPicPr>
        <p:blipFill>
          <a:blip r:embed="rId2"/>
          <a:srcRect/>
          <a:stretch>
            <a:fillRect/>
          </a:stretch>
        </p:blipFill>
        <p:spPr bwMode="auto">
          <a:xfrm>
            <a:off x="7315200" y="0"/>
            <a:ext cx="1676400" cy="1241778"/>
          </a:xfrm>
          <a:prstGeom prst="rect">
            <a:avLst/>
          </a:prstGeom>
          <a:noFill/>
        </p:spPr>
      </p:pic>
      <p:sp>
        <p:nvSpPr>
          <p:cNvPr id="10" name="Rectangle 9"/>
          <p:cNvSpPr/>
          <p:nvPr/>
        </p:nvSpPr>
        <p:spPr>
          <a:xfrm>
            <a:off x="2286000" y="2743201"/>
            <a:ext cx="3810000" cy="378565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buNone/>
            </a:pPr>
            <a:r>
              <a:rPr lang="en-US" sz="3000" dirty="0" smtClean="0">
                <a:latin typeface="Arial Rounded MT Bold" pitchFamily="34" charset="0"/>
              </a:rPr>
              <a:t>“child” as anyone below the age of 18, and “child </a:t>
            </a:r>
            <a:r>
              <a:rPr lang="en-US" sz="3000" dirty="0" err="1" smtClean="0">
                <a:latin typeface="Arial Rounded MT Bold" pitchFamily="34" charset="0"/>
              </a:rPr>
              <a:t>Labour</a:t>
            </a:r>
            <a:r>
              <a:rPr lang="en-US" sz="3000" dirty="0" smtClean="0">
                <a:latin typeface="Arial Rounded MT Bold" pitchFamily="34" charset="0"/>
              </a:rPr>
              <a:t>” as some type of work performed by children below age 18. (UNICEF)</a:t>
            </a:r>
            <a:endParaRPr lang="en-US" sz="3000" dirty="0">
              <a:latin typeface="Arial Rounded MT Bold"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p:cNvPicPr>
            <a:picLocks noChangeAspect="1" noChangeArrowheads="1"/>
          </p:cNvPicPr>
          <p:nvPr/>
        </p:nvPicPr>
        <p:blipFill>
          <a:blip r:embed="rId2">
            <a:lum bright="-10000" contrast="-40000"/>
          </a:blip>
          <a:srcRect/>
          <a:stretch>
            <a:fillRect/>
          </a:stretch>
        </p:blipFill>
        <p:spPr bwMode="auto">
          <a:xfrm>
            <a:off x="0" y="0"/>
            <a:ext cx="9144000" cy="6917152"/>
          </a:xfrm>
          <a:prstGeom prst="rect">
            <a:avLst/>
          </a:prstGeom>
          <a:noFill/>
          <a:ln w="9525">
            <a:noFill/>
            <a:miter lim="800000"/>
            <a:headEnd/>
            <a:tailEnd/>
          </a:ln>
          <a:effectLst/>
        </p:spPr>
      </p:pic>
      <p:sp>
        <p:nvSpPr>
          <p:cNvPr id="2" name="Title 1"/>
          <p:cNvSpPr>
            <a:spLocks noGrp="1"/>
          </p:cNvSpPr>
          <p:nvPr>
            <p:ph type="title"/>
          </p:nvPr>
        </p:nvSpPr>
        <p:spPr/>
        <p:txBody>
          <a:bodyPr/>
          <a:lstStyle/>
          <a:p>
            <a:pPr algn="ctr"/>
            <a:r>
              <a:rPr lang="en-US" dirty="0" smtClean="0">
                <a:ln>
                  <a:solidFill>
                    <a:schemeClr val="tx1"/>
                  </a:solidFill>
                  <a:prstDash val="sysDot"/>
                </a:ln>
                <a:effectLst>
                  <a:glow rad="101600">
                    <a:schemeClr val="bg1">
                      <a:lumMod val="95000"/>
                      <a:lumOff val="5000"/>
                      <a:alpha val="40000"/>
                    </a:schemeClr>
                  </a:glow>
                </a:effectLst>
              </a:rPr>
              <a:t>The Question Arises…!</a:t>
            </a:r>
            <a:endParaRPr lang="en-US" dirty="0">
              <a:ln>
                <a:solidFill>
                  <a:schemeClr val="tx1"/>
                </a:solidFill>
                <a:prstDash val="sysDot"/>
              </a:ln>
              <a:effectLst>
                <a:glow rad="101600">
                  <a:schemeClr val="bg1">
                    <a:lumMod val="95000"/>
                    <a:lumOff val="5000"/>
                    <a:alpha val="40000"/>
                  </a:schemeClr>
                </a:glow>
              </a:effectLst>
            </a:endParaRPr>
          </a:p>
        </p:txBody>
      </p:sp>
      <p:sp>
        <p:nvSpPr>
          <p:cNvPr id="3" name="Content Placeholder 2"/>
          <p:cNvSpPr>
            <a:spLocks noGrp="1"/>
          </p:cNvSpPr>
          <p:nvPr>
            <p:ph idx="1"/>
          </p:nvPr>
        </p:nvSpPr>
        <p:spPr/>
        <p:txBody>
          <a:bodyPr/>
          <a:lstStyle/>
          <a:p>
            <a:pPr marL="514350" indent="-514350">
              <a:buFont typeface="Calibri" pitchFamily="34" charset="0"/>
              <a:buAutoNum type="arabicParenR"/>
            </a:pPr>
            <a:r>
              <a:rPr lang="en-US" dirty="0" smtClean="0">
                <a:effectLst>
                  <a:glow rad="101600">
                    <a:schemeClr val="bg1">
                      <a:alpha val="60000"/>
                    </a:schemeClr>
                  </a:glow>
                </a:effectLst>
                <a:latin typeface="Arial Rounded MT Bold" pitchFamily="34" charset="0"/>
              </a:rPr>
              <a:t>How and why do children in Pakistan get into child LABOUR (Causes)?</a:t>
            </a:r>
          </a:p>
          <a:p>
            <a:pPr marL="514350" indent="-514350">
              <a:buFont typeface="Calibri" pitchFamily="34" charset="0"/>
              <a:buAutoNum type="arabicParenR"/>
            </a:pPr>
            <a:r>
              <a:rPr lang="en-US" dirty="0" smtClean="0">
                <a:effectLst>
                  <a:glow rad="101600">
                    <a:schemeClr val="bg1">
                      <a:alpha val="60000"/>
                    </a:schemeClr>
                  </a:glow>
                </a:effectLst>
                <a:latin typeface="Arial Rounded MT Bold" pitchFamily="34" charset="0"/>
              </a:rPr>
              <a:t>What are the different types of child LABOUR found in Pakistan?</a:t>
            </a:r>
          </a:p>
          <a:p>
            <a:pPr marL="514350" indent="-514350">
              <a:buFont typeface="Calibri" pitchFamily="34" charset="0"/>
              <a:buAutoNum type="arabicParenR"/>
            </a:pPr>
            <a:r>
              <a:rPr lang="en-US" dirty="0" smtClean="0">
                <a:effectLst>
                  <a:glow rad="101600">
                    <a:schemeClr val="bg1">
                      <a:alpha val="60000"/>
                    </a:schemeClr>
                  </a:glow>
                </a:effectLst>
                <a:latin typeface="Arial Rounded MT Bold" pitchFamily="34" charset="0"/>
              </a:rPr>
              <a:t>How are the children affected?</a:t>
            </a:r>
          </a:p>
          <a:p>
            <a:pPr marL="514350" indent="-514350">
              <a:buFont typeface="Calibri" pitchFamily="34" charset="0"/>
              <a:buAutoNum type="arabicParenR"/>
            </a:pPr>
            <a:r>
              <a:rPr lang="en-US" dirty="0" smtClean="0">
                <a:effectLst>
                  <a:glow rad="101600">
                    <a:schemeClr val="bg1">
                      <a:alpha val="60000"/>
                    </a:schemeClr>
                  </a:glow>
                </a:effectLst>
                <a:latin typeface="Arial Rounded MT Bold" pitchFamily="34" charset="0"/>
              </a:rPr>
              <a:t>What’s being done in Pakistan and other countries to stop child LABOUR?</a:t>
            </a:r>
          </a:p>
          <a:p>
            <a:endParaRPr lang="en-US" dirty="0">
              <a:effectLst>
                <a:glow rad="101600">
                  <a:schemeClr val="bg1">
                    <a:alpha val="60000"/>
                  </a:schemeClr>
                </a:glow>
              </a:effectLst>
              <a:latin typeface="Arial Rounded MT Bold"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ak3.picdn.net/shutterstock/videos/404311/preview/stock-footage-beautiful-d-animated-fractal-rendered-multicolor-kaleidoscope-on-black-background.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5" name="Rectangle 4"/>
          <p:cNvSpPr/>
          <p:nvPr/>
        </p:nvSpPr>
        <p:spPr>
          <a:xfrm>
            <a:off x="3048000" y="1447800"/>
            <a:ext cx="3962400" cy="3416320"/>
          </a:xfrm>
          <a:prstGeom prst="rect">
            <a:avLst/>
          </a:prstGeom>
        </p:spPr>
        <p:txBody>
          <a:bodyPr wrap="square">
            <a:spAutoFit/>
          </a:bodyPr>
          <a:lstStyle/>
          <a:p>
            <a:pPr algn="just"/>
            <a:r>
              <a:rPr lang="en-US" sz="5400" dirty="0" smtClean="0">
                <a:ln w="18415" cmpd="sng">
                  <a:solidFill>
                    <a:srgbClr val="FFFFFF"/>
                  </a:solidFill>
                  <a:prstDash val="solid"/>
                </a:ln>
                <a:solidFill>
                  <a:srgbClr val="FFFFFF"/>
                </a:solidFill>
                <a:effectLst>
                  <a:glow rad="228600">
                    <a:schemeClr val="accent3">
                      <a:satMod val="175000"/>
                      <a:alpha val="40000"/>
                    </a:schemeClr>
                  </a:glow>
                  <a:outerShdw blurRad="63500" dir="3600000" algn="tl" rotWithShape="0">
                    <a:srgbClr val="000000">
                      <a:alpha val="70000"/>
                    </a:srgbClr>
                  </a:outerShdw>
                </a:effectLst>
                <a:latin typeface="Arial Rounded MT Bold" pitchFamily="34" charset="0"/>
              </a:rPr>
              <a:t> CAUSES </a:t>
            </a:r>
          </a:p>
          <a:p>
            <a:pPr algn="just"/>
            <a:r>
              <a:rPr lang="en-US" sz="5400" dirty="0" smtClean="0">
                <a:ln w="18415" cmpd="sng">
                  <a:solidFill>
                    <a:srgbClr val="FFFFFF"/>
                  </a:solidFill>
                  <a:prstDash val="solid"/>
                </a:ln>
                <a:solidFill>
                  <a:srgbClr val="FFFFFF"/>
                </a:solidFill>
                <a:effectLst>
                  <a:glow rad="228600">
                    <a:schemeClr val="accent3">
                      <a:satMod val="175000"/>
                      <a:alpha val="40000"/>
                    </a:schemeClr>
                  </a:glow>
                  <a:outerShdw blurRad="63500" dir="3600000" algn="tl" rotWithShape="0">
                    <a:srgbClr val="000000">
                      <a:alpha val="70000"/>
                    </a:srgbClr>
                  </a:outerShdw>
                </a:effectLst>
                <a:latin typeface="Arial Rounded MT Bold" pitchFamily="34" charset="0"/>
              </a:rPr>
              <a:t>      OF </a:t>
            </a:r>
          </a:p>
          <a:p>
            <a:pPr algn="just"/>
            <a:r>
              <a:rPr lang="en-US" sz="5400" dirty="0" smtClean="0">
                <a:ln w="18415" cmpd="sng">
                  <a:solidFill>
                    <a:srgbClr val="FFFFFF"/>
                  </a:solidFill>
                  <a:prstDash val="solid"/>
                </a:ln>
                <a:solidFill>
                  <a:srgbClr val="FFFFFF"/>
                </a:solidFill>
                <a:effectLst>
                  <a:glow rad="228600">
                    <a:schemeClr val="accent3">
                      <a:satMod val="175000"/>
                      <a:alpha val="40000"/>
                    </a:schemeClr>
                  </a:glow>
                  <a:outerShdw blurRad="63500" dir="3600000" algn="tl" rotWithShape="0">
                    <a:srgbClr val="000000">
                      <a:alpha val="70000"/>
                    </a:srgbClr>
                  </a:outerShdw>
                </a:effectLst>
                <a:latin typeface="Arial Rounded MT Bold" pitchFamily="34" charset="0"/>
              </a:rPr>
              <a:t>  CHILD </a:t>
            </a:r>
          </a:p>
          <a:p>
            <a:pPr algn="just"/>
            <a:r>
              <a:rPr lang="en-US" sz="5400" dirty="0" smtClean="0">
                <a:ln w="18415" cmpd="sng">
                  <a:solidFill>
                    <a:srgbClr val="FFFFFF"/>
                  </a:solidFill>
                  <a:prstDash val="solid"/>
                </a:ln>
                <a:solidFill>
                  <a:srgbClr val="FFFFFF"/>
                </a:solidFill>
                <a:effectLst>
                  <a:glow rad="228600">
                    <a:schemeClr val="accent3">
                      <a:satMod val="175000"/>
                      <a:alpha val="40000"/>
                    </a:schemeClr>
                  </a:glow>
                  <a:outerShdw blurRad="63500" dir="3600000" algn="tl" rotWithShape="0">
                    <a:srgbClr val="000000">
                      <a:alpha val="70000"/>
                    </a:srgbClr>
                  </a:outerShdw>
                </a:effectLst>
                <a:latin typeface="Arial Rounded MT Bold" pitchFamily="34" charset="0"/>
              </a:rPr>
              <a:t>LABOUR</a:t>
            </a:r>
            <a:endParaRPr lang="en-US" sz="5400" dirty="0">
              <a:ln w="18415" cmpd="sng">
                <a:solidFill>
                  <a:srgbClr val="FFFFFF"/>
                </a:solidFill>
                <a:prstDash val="solid"/>
              </a:ln>
              <a:solidFill>
                <a:srgbClr val="FFFFFF"/>
              </a:solidFill>
              <a:effectLst>
                <a:glow rad="228600">
                  <a:schemeClr val="accent3">
                    <a:satMod val="175000"/>
                    <a:alpha val="40000"/>
                  </a:schemeClr>
                </a:glow>
                <a:outerShdw blurRad="63500" dir="3600000" algn="tl" rotWithShape="0">
                  <a:srgbClr val="000000">
                    <a:alpha val="70000"/>
                  </a:srgbClr>
                </a:outerShdw>
              </a:effectLst>
              <a:latin typeface="Arial Rounded MT Bold" pitchFamily="34" charset="0"/>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1252728"/>
          </a:xfrm>
        </p:spPr>
        <p:txBody>
          <a:bodyPr>
            <a:noAutofit/>
          </a:bodyPr>
          <a:lstStyle/>
          <a:p>
            <a:r>
              <a:rPr lang="en-US" sz="3200" dirty="0" smtClean="0">
                <a:effectLst>
                  <a:outerShdw blurRad="38100" dist="38100" dir="2700000" algn="tl">
                    <a:srgbClr val="000000">
                      <a:alpha val="43137"/>
                    </a:srgbClr>
                  </a:outerShdw>
                </a:effectLst>
              </a:rPr>
              <a:t>The Different Ways and Reasons Pakistani Children Get into Child LABOUR</a:t>
            </a:r>
            <a:endParaRPr lang="en-US" sz="3200" dirty="0"/>
          </a:p>
        </p:txBody>
      </p:sp>
      <p:sp>
        <p:nvSpPr>
          <p:cNvPr id="4" name="Content Placeholder 2"/>
          <p:cNvSpPr>
            <a:spLocks noGrp="1"/>
          </p:cNvSpPr>
          <p:nvPr>
            <p:ph sz="half" idx="1"/>
          </p:nvPr>
        </p:nvSpPr>
        <p:spPr>
          <a:xfrm>
            <a:off x="304800" y="1676400"/>
            <a:ext cx="4038600" cy="4525963"/>
          </a:xfrm>
        </p:spPr>
        <p:txBody>
          <a:bodyPr/>
          <a:lstStyle/>
          <a:p>
            <a:pPr algn="ctr" eaLnBrk="1" hangingPunct="1">
              <a:buFont typeface="Arial" charset="0"/>
              <a:buNone/>
            </a:pPr>
            <a:r>
              <a:rPr lang="en-US" b="1" dirty="0" smtClean="0"/>
              <a:t>Reasons</a:t>
            </a:r>
          </a:p>
          <a:p>
            <a:pPr eaLnBrk="1" hangingPunct="1">
              <a:buFont typeface="Wingdings" pitchFamily="2" charset="2"/>
              <a:buChar char="Ø"/>
            </a:pPr>
            <a:r>
              <a:rPr lang="en-US" dirty="0" smtClean="0"/>
              <a:t>Poverty</a:t>
            </a:r>
          </a:p>
          <a:p>
            <a:pPr eaLnBrk="1" hangingPunct="1">
              <a:buFont typeface="Wingdings" pitchFamily="2" charset="2"/>
              <a:buChar char="Ø"/>
            </a:pPr>
            <a:r>
              <a:rPr lang="en-US" dirty="0" smtClean="0"/>
              <a:t>Uneducated</a:t>
            </a:r>
          </a:p>
          <a:p>
            <a:pPr eaLnBrk="1" hangingPunct="1">
              <a:buFont typeface="Wingdings" pitchFamily="2" charset="2"/>
              <a:buChar char="Ø"/>
            </a:pPr>
            <a:r>
              <a:rPr lang="en-US" dirty="0" smtClean="0"/>
              <a:t>Business Advantage</a:t>
            </a:r>
          </a:p>
          <a:p>
            <a:pPr eaLnBrk="1" hangingPunct="1">
              <a:buFont typeface="Wingdings" pitchFamily="2" charset="2"/>
              <a:buChar char="Ø"/>
            </a:pPr>
            <a:endParaRPr lang="en-US" dirty="0" smtClean="0"/>
          </a:p>
        </p:txBody>
      </p:sp>
      <p:sp>
        <p:nvSpPr>
          <p:cNvPr id="5" name="Content Placeholder 3"/>
          <p:cNvSpPr txBox="1">
            <a:spLocks/>
          </p:cNvSpPr>
          <p:nvPr/>
        </p:nvSpPr>
        <p:spPr>
          <a:xfrm>
            <a:off x="4648200" y="1600200"/>
            <a:ext cx="4038600" cy="2209800"/>
          </a:xfrm>
          <a:prstGeom prst="rect">
            <a:avLst/>
          </a:prstGeom>
        </p:spPr>
        <p:txBody>
          <a:bodyPr/>
          <a:lstStyle/>
          <a:p>
            <a:pPr marL="438912" marR="0" lvl="0" indent="-320040" algn="ctr" defTabSz="914400" rtl="0" eaLnBrk="1" fontAlgn="auto" latinLnBrk="0" hangingPunct="1">
              <a:lnSpc>
                <a:spcPct val="100000"/>
              </a:lnSpc>
              <a:spcBef>
                <a:spcPts val="0"/>
              </a:spcBef>
              <a:spcAft>
                <a:spcPts val="0"/>
              </a:spcAft>
              <a:buClr>
                <a:schemeClr val="accent1"/>
              </a:buClr>
              <a:buSzPct val="80000"/>
              <a:buFont typeface="Arial" charset="0"/>
              <a:buNone/>
              <a:tabLst/>
              <a:defRPr/>
            </a:pPr>
            <a:r>
              <a:rPr kumimoji="0" lang="en-US" sz="3200" b="1" i="0" u="none" strike="noStrike" kern="1200" cap="none" spc="0" normalizeH="0" baseline="0" noProof="0" dirty="0" smtClean="0">
                <a:ln>
                  <a:noFill/>
                </a:ln>
                <a:solidFill>
                  <a:schemeClr val="tx1"/>
                </a:solidFill>
                <a:effectLst/>
                <a:uLnTx/>
                <a:uFillTx/>
                <a:latin typeface="+mn-lt"/>
                <a:ea typeface="+mn-ea"/>
                <a:cs typeface="+mn-cs"/>
              </a:rPr>
              <a:t>Ways</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pitchFamily="2" charset="2"/>
              <a:buChar char="Ø"/>
              <a:tabLst/>
              <a:defRPr/>
            </a:pP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Peshgi</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system</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pitchFamily="2" charset="2"/>
              <a:buChar char="Ø"/>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Family Expectations or Needs</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pitchFamily="2" charset="2"/>
              <a:buChar char="Ø"/>
              <a:tabLst/>
              <a:defRP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01025"/>
            <a:ext cx="2438400" cy="646331"/>
          </a:xfrm>
          <a:prstGeom prst="rect">
            <a:avLst/>
          </a:prstGeom>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buFont typeface="Arial"/>
              <a:buChar char="•"/>
            </a:pPr>
            <a:r>
              <a:rPr lang="en-US" sz="36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Poverty</a:t>
            </a:r>
          </a:p>
        </p:txBody>
      </p:sp>
      <p:sp>
        <p:nvSpPr>
          <p:cNvPr id="6" name="Rectangle 5"/>
          <p:cNvSpPr/>
          <p:nvPr/>
        </p:nvSpPr>
        <p:spPr>
          <a:xfrm>
            <a:off x="0" y="762000"/>
            <a:ext cx="9144000" cy="1015663"/>
          </a:xfrm>
          <a:prstGeom prst="rect">
            <a:avLst/>
          </a:prstGeom>
        </p:spPr>
        <p:txBody>
          <a:bodyPr wrap="square">
            <a:spAutoFit/>
          </a:bodyPr>
          <a:lstStyle/>
          <a:p>
            <a:pPr>
              <a:buFont typeface="Wingdings" pitchFamily="2" charset="2"/>
              <a:buChar char="Ø"/>
            </a:pPr>
            <a:r>
              <a:rPr lang="en-US" sz="2000" dirty="0" smtClean="0">
                <a:latin typeface="Arial Rounded MT Bold" pitchFamily="34" charset="0"/>
                <a:cs typeface="Arial" pitchFamily="34" charset="0"/>
              </a:rPr>
              <a:t>  Poverty is the basic reason and driving force</a:t>
            </a:r>
            <a:r>
              <a:rPr lang="en-US" sz="2000" dirty="0" smtClean="0">
                <a:latin typeface="Arial Rounded MT Bold" pitchFamily="34" charset="0"/>
              </a:rPr>
              <a:t> that compels these children to work like labours  and earn a little money at the end of the day. The bad financial condition up-thrust to the problem of child labour.</a:t>
            </a:r>
            <a:r>
              <a:rPr lang="en-US" sz="2000" dirty="0" smtClean="0">
                <a:latin typeface="Arial Rounded MT Bold" pitchFamily="34" charset="0"/>
                <a:cs typeface="Arial" pitchFamily="34" charset="0"/>
              </a:rPr>
              <a:t> </a:t>
            </a:r>
            <a:endParaRPr lang="en-US" sz="2000" dirty="0">
              <a:latin typeface="Arial Rounded MT Bold" pitchFamily="34" charset="0"/>
              <a:cs typeface="Arial" pitchFamily="34" charset="0"/>
            </a:endParaRPr>
          </a:p>
        </p:txBody>
      </p:sp>
      <p:pic>
        <p:nvPicPr>
          <p:cNvPr id="8" name="Picture 7" descr="poverty12.jpg"/>
          <p:cNvPicPr>
            <a:picLocks noChangeAspect="1"/>
          </p:cNvPicPr>
          <p:nvPr/>
        </p:nvPicPr>
        <p:blipFill>
          <a:blip r:embed="rId3"/>
          <a:stretch>
            <a:fillRect/>
          </a:stretch>
        </p:blipFill>
        <p:spPr>
          <a:xfrm>
            <a:off x="4648200" y="2286000"/>
            <a:ext cx="4238625" cy="3429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9458" name="Picture 2" descr="http://www.urbanchildinstitute.org/sites/all/files/poverty-ball-and-chain-940px.jpg"/>
          <p:cNvPicPr>
            <a:picLocks noChangeAspect="1" noChangeArrowheads="1"/>
          </p:cNvPicPr>
          <p:nvPr/>
        </p:nvPicPr>
        <p:blipFill>
          <a:blip r:embed="rId4"/>
          <a:srcRect/>
          <a:stretch>
            <a:fillRect/>
          </a:stretch>
        </p:blipFill>
        <p:spPr bwMode="auto">
          <a:xfrm>
            <a:off x="228600" y="2209800"/>
            <a:ext cx="4202987" cy="3581400"/>
          </a:xfrm>
          <a:prstGeom prst="rect">
            <a:avLst/>
          </a:prstGeom>
          <a:solidFill>
            <a:schemeClr val="accent2">
              <a:lumMod val="50000"/>
            </a:schemeClr>
          </a:solidFill>
        </p:spPr>
      </p:pic>
    </p:spTree>
  </p:cSld>
  <p:clrMapOvr>
    <a:masterClrMapping/>
  </p:clrMapOvr>
  <p:transition spd="slow">
    <p:split orient="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7315200" cy="646331"/>
          </a:xfrm>
          <a:prstGeom prst="rect">
            <a:avLst/>
          </a:prstGeom>
        </p:spPr>
        <p:txBody>
          <a:bodyPr wrap="square">
            <a:spAutoFit/>
          </a:bodyPr>
          <a:lstStyle/>
          <a:p>
            <a:r>
              <a:rPr lang="en-US" sz="36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Unemployment  Of  Elders.</a:t>
            </a:r>
            <a:endParaRPr lang="en-U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3" name="TextBox 2"/>
          <p:cNvSpPr txBox="1"/>
          <p:nvPr/>
        </p:nvSpPr>
        <p:spPr>
          <a:xfrm>
            <a:off x="0" y="1447800"/>
            <a:ext cx="9372600" cy="646331"/>
          </a:xfrm>
          <a:prstGeom prst="rect">
            <a:avLst/>
          </a:prstGeom>
          <a:noFill/>
        </p:spPr>
        <p:txBody>
          <a:bodyPr wrap="square" rtlCol="0">
            <a:spAutoFit/>
          </a:bodyPr>
          <a:lstStyle/>
          <a:p>
            <a:pPr>
              <a:buFont typeface="Arial" pitchFamily="34" charset="0"/>
              <a:buChar char="•"/>
            </a:pPr>
            <a:r>
              <a:rPr lang="en-US" dirty="0" smtClean="0">
                <a:latin typeface="Arial Rounded MT Bold" pitchFamily="34" charset="0"/>
              </a:rPr>
              <a:t>    Due to unemployment its become compulsion of parents to make their children</a:t>
            </a:r>
          </a:p>
          <a:p>
            <a:r>
              <a:rPr lang="en-US" dirty="0" smtClean="0">
                <a:latin typeface="Arial Rounded MT Bold" pitchFamily="34" charset="0"/>
              </a:rPr>
              <a:t>     to work in factories, shops, even selling items on streets.</a:t>
            </a:r>
            <a:endParaRPr lang="en-US" dirty="0">
              <a:latin typeface="Arial Rounded MT Bold" pitchFamily="34" charset="0"/>
            </a:endParaRPr>
          </a:p>
        </p:txBody>
      </p:sp>
      <p:pic>
        <p:nvPicPr>
          <p:cNvPr id="5" name="Picture 4" descr="65484_2721763809580_740184239_n.jpg"/>
          <p:cNvPicPr>
            <a:picLocks noChangeAspect="1"/>
          </p:cNvPicPr>
          <p:nvPr/>
        </p:nvPicPr>
        <p:blipFill>
          <a:blip r:embed="rId2"/>
          <a:stretch>
            <a:fillRect/>
          </a:stretch>
        </p:blipFill>
        <p:spPr>
          <a:xfrm>
            <a:off x="4648200" y="2286000"/>
            <a:ext cx="4386987" cy="28194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Rectangle 5"/>
          <p:cNvSpPr/>
          <p:nvPr/>
        </p:nvSpPr>
        <p:spPr>
          <a:xfrm>
            <a:off x="152400" y="5715000"/>
            <a:ext cx="8991600" cy="646331"/>
          </a:xfrm>
          <a:prstGeom prst="rect">
            <a:avLst/>
          </a:prstGeom>
        </p:spPr>
        <p:txBody>
          <a:bodyPr wrap="square">
            <a:spAutoFit/>
          </a:bodyPr>
          <a:lstStyle/>
          <a:p>
            <a:pPr>
              <a:buFont typeface="Arial" pitchFamily="34" charset="0"/>
              <a:buChar char="•"/>
            </a:pPr>
            <a:r>
              <a:rPr lang="en-US" dirty="0" smtClean="0">
                <a:latin typeface="Arial Rounded MT Bold" pitchFamily="34" charset="0"/>
              </a:rPr>
              <a:t>   There are many cases of child LABOUR where a child has to work against the</a:t>
            </a:r>
          </a:p>
          <a:p>
            <a:r>
              <a:rPr lang="en-US" dirty="0" smtClean="0">
                <a:latin typeface="Arial Rounded MT Bold" pitchFamily="34" charset="0"/>
              </a:rPr>
              <a:t>     repayment of a loan which was taken by his father.</a:t>
            </a:r>
            <a:endParaRPr lang="en-US" dirty="0">
              <a:latin typeface="Arial Rounded MT Bold" pitchFamily="34" charset="0"/>
            </a:endParaRPr>
          </a:p>
        </p:txBody>
      </p:sp>
      <p:sp>
        <p:nvSpPr>
          <p:cNvPr id="9" name="Rectangle 8"/>
          <p:cNvSpPr/>
          <p:nvPr/>
        </p:nvSpPr>
        <p:spPr>
          <a:xfrm>
            <a:off x="0" y="640080"/>
            <a:ext cx="9144000" cy="646331"/>
          </a:xfrm>
          <a:prstGeom prst="rect">
            <a:avLst/>
          </a:prstGeom>
        </p:spPr>
        <p:txBody>
          <a:bodyPr wrap="square">
            <a:spAutoFit/>
          </a:bodyPr>
          <a:lstStyle/>
          <a:p>
            <a:pPr>
              <a:buFont typeface="Arial" pitchFamily="34" charset="0"/>
              <a:buChar char="•"/>
            </a:pPr>
            <a:r>
              <a:rPr lang="en-US" dirty="0" smtClean="0">
                <a:latin typeface="Arial Rounded MT Bold" pitchFamily="34" charset="0"/>
              </a:rPr>
              <a:t>   Another important reason is unemployment which forces the parents to send</a:t>
            </a:r>
          </a:p>
          <a:p>
            <a:r>
              <a:rPr lang="en-US" dirty="0" smtClean="0">
                <a:latin typeface="Arial Rounded MT Bold" pitchFamily="34" charset="0"/>
              </a:rPr>
              <a:t>     their children to work places</a:t>
            </a:r>
            <a:endParaRPr lang="en-US" dirty="0">
              <a:latin typeface="Arial Rounded MT Bold" pitchFamily="34" charset="0"/>
            </a:endParaRPr>
          </a:p>
        </p:txBody>
      </p:sp>
      <p:pic>
        <p:nvPicPr>
          <p:cNvPr id="10" name="Picture 9" descr="ete.jpg"/>
          <p:cNvPicPr>
            <a:picLocks noChangeAspect="1"/>
          </p:cNvPicPr>
          <p:nvPr/>
        </p:nvPicPr>
        <p:blipFill>
          <a:blip r:embed="rId3"/>
          <a:stretch>
            <a:fillRect/>
          </a:stretch>
        </p:blipFill>
        <p:spPr>
          <a:xfrm>
            <a:off x="304800" y="2362200"/>
            <a:ext cx="4159196" cy="3048000"/>
          </a:xfrm>
          <a:prstGeom prst="rect">
            <a:avLst/>
          </a:prstGeom>
          <a:ln>
            <a:noFill/>
          </a:ln>
          <a:effectLst>
            <a:softEdge rad="112500"/>
          </a:effectLst>
        </p:spPr>
      </p:pic>
    </p:spTree>
  </p:cSld>
  <p:clrMapOvr>
    <a:masterClrMapping/>
  </p:clrMapOvr>
  <p:transition spd="slow">
    <p:plus/>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699492" cy="646331"/>
          </a:xfrm>
          <a:prstGeom prst="rect">
            <a:avLst/>
          </a:prstGeom>
        </p:spPr>
        <p:txBody>
          <a:bodyPr wrap="none">
            <a:spAutoFit/>
          </a:bodyPr>
          <a:lstStyle/>
          <a:p>
            <a:r>
              <a:rPr lang="en-US" sz="36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Excess Population</a:t>
            </a:r>
            <a:endParaRPr lang="en-U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3" name="TextBox 2"/>
          <p:cNvSpPr txBox="1"/>
          <p:nvPr/>
        </p:nvSpPr>
        <p:spPr>
          <a:xfrm>
            <a:off x="0" y="640080"/>
            <a:ext cx="8670163" cy="1477328"/>
          </a:xfrm>
          <a:prstGeom prst="rect">
            <a:avLst/>
          </a:prstGeom>
          <a:noFill/>
        </p:spPr>
        <p:txBody>
          <a:bodyPr wrap="square" rtlCol="0">
            <a:spAutoFit/>
          </a:bodyPr>
          <a:lstStyle/>
          <a:p>
            <a:pPr>
              <a:buFont typeface="Arial" pitchFamily="34" charset="0"/>
              <a:buChar char="•"/>
            </a:pPr>
            <a:r>
              <a:rPr lang="en-US" dirty="0" smtClean="0">
                <a:latin typeface="Arial Rounded MT Bold" pitchFamily="34" charset="0"/>
              </a:rPr>
              <a:t>   In villages there is trend of early marriages and have large number of children. To fulfill the basic needs they compel their children to do work. </a:t>
            </a:r>
          </a:p>
          <a:p>
            <a:pPr>
              <a:buFont typeface="Arial" pitchFamily="34" charset="0"/>
              <a:buChar char="•"/>
            </a:pPr>
            <a:endParaRPr lang="en-US" dirty="0" smtClean="0">
              <a:latin typeface="Arial Rounded MT Bold" pitchFamily="34" charset="0"/>
            </a:endParaRPr>
          </a:p>
          <a:p>
            <a:pPr>
              <a:buFont typeface="Arial" pitchFamily="34" charset="0"/>
              <a:buChar char="•"/>
            </a:pPr>
            <a:r>
              <a:rPr lang="en-US" dirty="0" smtClean="0">
                <a:latin typeface="Arial Rounded MT Bold" pitchFamily="34" charset="0"/>
              </a:rPr>
              <a:t>   So they have no other choice but to work and earn a little amount to support their families </a:t>
            </a:r>
            <a:endParaRPr lang="en-US" dirty="0">
              <a:latin typeface="Arial Rounded MT Bold" pitchFamily="34" charset="0"/>
            </a:endParaRPr>
          </a:p>
        </p:txBody>
      </p:sp>
      <p:sp>
        <p:nvSpPr>
          <p:cNvPr id="6" name="Rectangle 5"/>
          <p:cNvSpPr/>
          <p:nvPr/>
        </p:nvSpPr>
        <p:spPr>
          <a:xfrm>
            <a:off x="0" y="6141720"/>
            <a:ext cx="8961120" cy="646331"/>
          </a:xfrm>
          <a:prstGeom prst="rect">
            <a:avLst/>
          </a:prstGeom>
        </p:spPr>
        <p:txBody>
          <a:bodyPr wrap="square">
            <a:spAutoFit/>
          </a:bodyPr>
          <a:lstStyle/>
          <a:p>
            <a:pPr>
              <a:buFont typeface="Arial" pitchFamily="34" charset="0"/>
              <a:buChar char="•"/>
            </a:pPr>
            <a:r>
              <a:rPr lang="en-US" dirty="0" smtClean="0">
                <a:latin typeface="Arial Rounded MT Bold" pitchFamily="34" charset="0"/>
              </a:rPr>
              <a:t>   They consider children as their source of income and they make them to work like pulling carts, repairing machines, work in factories, selling goods etc.</a:t>
            </a:r>
            <a:endParaRPr lang="en-US" dirty="0"/>
          </a:p>
        </p:txBody>
      </p:sp>
      <p:pic>
        <p:nvPicPr>
          <p:cNvPr id="16386" name="Picture 2" descr="http://2.bp.blogspot.com/_kTr8vlVNVVk/TG9zaUezLJI/AAAAAAAAC5Q/QZlXlRlguDc/s1600/Population+exposion+in+Uganda.jpg"/>
          <p:cNvPicPr>
            <a:picLocks noChangeAspect="1" noChangeArrowheads="1"/>
          </p:cNvPicPr>
          <p:nvPr/>
        </p:nvPicPr>
        <p:blipFill>
          <a:blip r:embed="rId2"/>
          <a:srcRect/>
          <a:stretch>
            <a:fillRect/>
          </a:stretch>
        </p:blipFill>
        <p:spPr bwMode="auto">
          <a:xfrm>
            <a:off x="533400" y="2133600"/>
            <a:ext cx="6934200" cy="3810000"/>
          </a:xfrm>
          <a:prstGeom prst="rect">
            <a:avLst/>
          </a:prstGeom>
          <a:noFill/>
        </p:spPr>
      </p:pic>
      <p:sp>
        <p:nvSpPr>
          <p:cNvPr id="7" name="Rectangle 6"/>
          <p:cNvSpPr/>
          <p:nvPr/>
        </p:nvSpPr>
        <p:spPr>
          <a:xfrm>
            <a:off x="4114800" y="3505200"/>
            <a:ext cx="20574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7" name="Picture 3"/>
          <p:cNvPicPr>
            <a:picLocks noChangeAspect="1" noChangeArrowheads="1"/>
          </p:cNvPicPr>
          <p:nvPr/>
        </p:nvPicPr>
        <p:blipFill>
          <a:blip r:embed="rId3"/>
          <a:srcRect/>
          <a:stretch>
            <a:fillRect/>
          </a:stretch>
        </p:blipFill>
        <p:spPr bwMode="auto">
          <a:xfrm>
            <a:off x="8095363" y="0"/>
            <a:ext cx="1048637" cy="1219199"/>
          </a:xfrm>
          <a:prstGeom prst="rect">
            <a:avLst/>
          </a:prstGeom>
          <a:noFill/>
          <a:ln w="9525">
            <a:noFill/>
            <a:miter lim="800000"/>
            <a:headEnd/>
            <a:tailEnd/>
          </a:ln>
          <a:effectLst/>
        </p:spPr>
      </p:pic>
      <p:pic>
        <p:nvPicPr>
          <p:cNvPr id="16388" name="Picture 4" descr="C:\Documents and Settings\Hassaan Bin Nasir\Desktop\child labor\url.png"/>
          <p:cNvPicPr>
            <a:picLocks noChangeAspect="1" noChangeArrowheads="1"/>
          </p:cNvPicPr>
          <p:nvPr/>
        </p:nvPicPr>
        <p:blipFill>
          <a:blip r:embed="rId4" cstate="print"/>
          <a:srcRect/>
          <a:stretch>
            <a:fillRect/>
          </a:stretch>
        </p:blipFill>
        <p:spPr bwMode="auto">
          <a:xfrm>
            <a:off x="4038600" y="3048000"/>
            <a:ext cx="1981200" cy="17698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390" name="Picture 6" descr="http://www.presentermedia.com/files/clipart/00007000/7653/world_population_africa_europe_magnify_md_wm.jpg"/>
          <p:cNvPicPr>
            <a:picLocks noChangeAspect="1" noChangeArrowheads="1"/>
          </p:cNvPicPr>
          <p:nvPr/>
        </p:nvPicPr>
        <p:blipFill>
          <a:blip r:embed="rId5" cstate="print"/>
          <a:srcRect/>
          <a:stretch>
            <a:fillRect/>
          </a:stretch>
        </p:blipFill>
        <p:spPr bwMode="auto">
          <a:xfrm>
            <a:off x="8077200" y="0"/>
            <a:ext cx="1066800" cy="1219200"/>
          </a:xfrm>
          <a:prstGeom prst="rect">
            <a:avLst/>
          </a:prstGeom>
          <a:noFill/>
        </p:spPr>
      </p:pic>
    </p:spTree>
  </p:cSld>
  <p:clrMapOvr>
    <a:masterClrMapping/>
  </p:clrMapOvr>
  <p:transition spd="slow">
    <p:diamon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2115"/>
            <a:ext cx="9067800" cy="1077218"/>
          </a:xfrm>
          <a:prstGeom prst="rect">
            <a:avLst/>
          </a:prstGeom>
        </p:spPr>
        <p:txBody>
          <a:bodyPr wrap="square">
            <a:spAutoFit/>
          </a:bodyPr>
          <a:lstStyle/>
          <a:p>
            <a:r>
              <a:rPr lang="en-US" sz="32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Tradition Of Making Children Learn The Family Skills</a:t>
            </a:r>
            <a:endParaRPr lang="en-US" sz="32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4" name="TextBox 3"/>
          <p:cNvSpPr txBox="1"/>
          <p:nvPr/>
        </p:nvSpPr>
        <p:spPr>
          <a:xfrm>
            <a:off x="152400" y="1106269"/>
            <a:ext cx="4328160" cy="646331"/>
          </a:xfrm>
          <a:prstGeom prst="rect">
            <a:avLst/>
          </a:prstGeom>
          <a:noFill/>
        </p:spPr>
        <p:txBody>
          <a:bodyPr wrap="square" rtlCol="0">
            <a:spAutoFit/>
          </a:bodyPr>
          <a:lstStyle/>
          <a:p>
            <a:r>
              <a:rPr lang="en-US" dirty="0" smtClean="0">
                <a:latin typeface="Arial Rounded MT Bold" pitchFamily="34" charset="0"/>
              </a:rPr>
              <a:t>Children are force to follow the foot prints of their parents. </a:t>
            </a:r>
            <a:endParaRPr lang="en-US" dirty="0">
              <a:latin typeface="Arial Rounded MT Bold" pitchFamily="34" charset="0"/>
            </a:endParaRPr>
          </a:p>
        </p:txBody>
      </p:sp>
      <p:sp>
        <p:nvSpPr>
          <p:cNvPr id="6" name="Rectangle 5"/>
          <p:cNvSpPr/>
          <p:nvPr/>
        </p:nvSpPr>
        <p:spPr>
          <a:xfrm>
            <a:off x="121920" y="1920240"/>
            <a:ext cx="4419600" cy="1200329"/>
          </a:xfrm>
          <a:prstGeom prst="rect">
            <a:avLst/>
          </a:prstGeom>
        </p:spPr>
        <p:txBody>
          <a:bodyPr wrap="square">
            <a:spAutoFit/>
          </a:bodyPr>
          <a:lstStyle/>
          <a:p>
            <a:r>
              <a:rPr lang="en-US" dirty="0" smtClean="0">
                <a:latin typeface="Arial Rounded MT Bold" pitchFamily="34" charset="0"/>
              </a:rPr>
              <a:t>They are trained from their childhood in the profession that the family has been following since ages. So they are unable to get primary education .</a:t>
            </a:r>
            <a:endParaRPr lang="en-US" dirty="0">
              <a:latin typeface="Arial Rounded MT Bold" pitchFamily="34" charset="0"/>
            </a:endParaRPr>
          </a:p>
        </p:txBody>
      </p:sp>
      <p:pic>
        <p:nvPicPr>
          <p:cNvPr id="9" name="Picture 8" descr="Tea.jpg"/>
          <p:cNvPicPr>
            <a:picLocks noChangeAspect="1"/>
          </p:cNvPicPr>
          <p:nvPr/>
        </p:nvPicPr>
        <p:blipFill>
          <a:blip r:embed="rId2"/>
          <a:stretch>
            <a:fillRect/>
          </a:stretch>
        </p:blipFill>
        <p:spPr>
          <a:xfrm>
            <a:off x="4495800" y="579120"/>
            <a:ext cx="4556760" cy="34899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4434840" y="4251960"/>
            <a:ext cx="4815840" cy="1477328"/>
          </a:xfrm>
          <a:prstGeom prst="rect">
            <a:avLst/>
          </a:prstGeom>
          <a:noFill/>
        </p:spPr>
        <p:txBody>
          <a:bodyPr wrap="square" rtlCol="0">
            <a:spAutoFit/>
          </a:bodyPr>
          <a:lstStyle/>
          <a:p>
            <a:r>
              <a:rPr lang="en-US" dirty="0" smtClean="0">
                <a:latin typeface="Arial Rounded MT Bold" pitchFamily="34" charset="0"/>
              </a:rPr>
              <a:t>  Children are forbidden from doing any</a:t>
            </a:r>
          </a:p>
          <a:p>
            <a:r>
              <a:rPr lang="en-US" dirty="0" smtClean="0">
                <a:latin typeface="Arial Rounded MT Bold" pitchFamily="34" charset="0"/>
              </a:rPr>
              <a:t>  other work.  Because of this the  </a:t>
            </a:r>
          </a:p>
          <a:p>
            <a:r>
              <a:rPr lang="en-US" dirty="0" smtClean="0">
                <a:latin typeface="Arial Rounded MT Bold" pitchFamily="34" charset="0"/>
              </a:rPr>
              <a:t>  children of labourers, craftsmen etc. </a:t>
            </a:r>
          </a:p>
          <a:p>
            <a:r>
              <a:rPr lang="en-US" dirty="0" smtClean="0">
                <a:latin typeface="Arial Rounded MT Bold" pitchFamily="34" charset="0"/>
              </a:rPr>
              <a:t>  start working with their parents at a</a:t>
            </a:r>
          </a:p>
          <a:p>
            <a:r>
              <a:rPr lang="en-US" dirty="0" smtClean="0">
                <a:latin typeface="Arial Rounded MT Bold" pitchFamily="34" charset="0"/>
              </a:rPr>
              <a:t>   very young age.</a:t>
            </a:r>
            <a:endParaRPr lang="en-US" dirty="0">
              <a:latin typeface="Arial Rounded MT Bold" pitchFamily="34" charset="0"/>
            </a:endParaRPr>
          </a:p>
        </p:txBody>
      </p:sp>
      <p:sp>
        <p:nvSpPr>
          <p:cNvPr id="15362" name="AutoShape 2" descr="http://www.indiamike.com/files/images/41/28/21/-child-labour-is-being-banned--in-india.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5364" name="Picture 4" descr="http://www.indiamike.com/files/images/41/28/21/-child-labour-is-being-banned--in-india.jpg"/>
          <p:cNvPicPr>
            <a:picLocks noChangeAspect="1" noChangeArrowheads="1"/>
          </p:cNvPicPr>
          <p:nvPr/>
        </p:nvPicPr>
        <p:blipFill>
          <a:blip r:embed="rId3"/>
          <a:srcRect/>
          <a:stretch>
            <a:fillRect/>
          </a:stretch>
        </p:blipFill>
        <p:spPr bwMode="auto">
          <a:xfrm>
            <a:off x="304799" y="3452921"/>
            <a:ext cx="3886201" cy="302407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transition spd="slow">
    <p:dissolv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46760"/>
            <a:ext cx="4648200" cy="3000821"/>
          </a:xfrm>
          <a:prstGeom prst="rect">
            <a:avLst/>
          </a:prstGeom>
          <a:noFill/>
        </p:spPr>
        <p:txBody>
          <a:bodyPr wrap="square" rtlCol="0">
            <a:spAutoFit/>
          </a:bodyPr>
          <a:lstStyle/>
          <a:p>
            <a:pPr>
              <a:lnSpc>
                <a:spcPct val="150000"/>
              </a:lnSpc>
            </a:pPr>
            <a:r>
              <a:rPr lang="en-US" dirty="0" smtClean="0">
                <a:latin typeface="Arial Rounded MT Bold" pitchFamily="34" charset="0"/>
              </a:rPr>
              <a:t>Many developing countries like Pakistan, India, Bangladesh etc. facing a huge problem of illiteracy.  Lower class people are mostly illiterate, so it is difficult for uneducated parents to understand the importance of education for their children.</a:t>
            </a:r>
            <a:endParaRPr lang="en-US" dirty="0">
              <a:latin typeface="Arial Rounded MT Bold" pitchFamily="34" charset="0"/>
            </a:endParaRPr>
          </a:p>
        </p:txBody>
      </p:sp>
      <p:pic>
        <p:nvPicPr>
          <p:cNvPr id="6" name="Picture 5" descr="2 6 1.jpg"/>
          <p:cNvPicPr>
            <a:picLocks noChangeAspect="1"/>
          </p:cNvPicPr>
          <p:nvPr/>
        </p:nvPicPr>
        <p:blipFill>
          <a:blip r:embed="rId2"/>
          <a:stretch>
            <a:fillRect/>
          </a:stretch>
        </p:blipFill>
        <p:spPr>
          <a:xfrm>
            <a:off x="4800600" y="45720"/>
            <a:ext cx="4282440" cy="3810000"/>
          </a:xfrm>
          <a:prstGeom prst="rect">
            <a:avLst/>
          </a:prstGeom>
        </p:spPr>
      </p:pic>
      <p:sp>
        <p:nvSpPr>
          <p:cNvPr id="8" name="Rectangle 7"/>
          <p:cNvSpPr/>
          <p:nvPr/>
        </p:nvSpPr>
        <p:spPr>
          <a:xfrm>
            <a:off x="4572000" y="5486400"/>
            <a:ext cx="4572000" cy="923330"/>
          </a:xfrm>
          <a:prstGeom prst="rect">
            <a:avLst/>
          </a:prstGeom>
        </p:spPr>
        <p:txBody>
          <a:bodyPr>
            <a:spAutoFit/>
          </a:bodyPr>
          <a:lstStyle/>
          <a:p>
            <a:r>
              <a:rPr lang="en-US" dirty="0" smtClean="0">
                <a:latin typeface="Arial Rounded MT Bold" pitchFamily="34" charset="0"/>
              </a:rPr>
              <a:t>Pakistan has allocated only 2.3 % of the budget for education, which is 0.3%  than in  1999</a:t>
            </a:r>
            <a:endParaRPr lang="en-US" dirty="0">
              <a:latin typeface="Arial Rounded MT Bold" pitchFamily="34" charset="0"/>
            </a:endParaRPr>
          </a:p>
        </p:txBody>
      </p:sp>
      <p:sp>
        <p:nvSpPr>
          <p:cNvPr id="9" name="TextBox 8"/>
          <p:cNvSpPr txBox="1"/>
          <p:nvPr/>
        </p:nvSpPr>
        <p:spPr>
          <a:xfrm>
            <a:off x="4572000" y="4419600"/>
            <a:ext cx="3290516" cy="923330"/>
          </a:xfrm>
          <a:prstGeom prst="rect">
            <a:avLst/>
          </a:prstGeom>
          <a:noFill/>
        </p:spPr>
        <p:txBody>
          <a:bodyPr wrap="none" rtlCol="0">
            <a:spAutoFit/>
          </a:bodyPr>
          <a:lstStyle/>
          <a:p>
            <a:r>
              <a:rPr lang="en-US" dirty="0" smtClean="0">
                <a:latin typeface="Arial Rounded MT Bold" pitchFamily="34" charset="0"/>
              </a:rPr>
              <a:t>Literacy rate of Pakistan is :</a:t>
            </a:r>
          </a:p>
          <a:p>
            <a:r>
              <a:rPr lang="en-US" dirty="0" smtClean="0">
                <a:latin typeface="Arial Rounded MT Bold" pitchFamily="34" charset="0"/>
              </a:rPr>
              <a:t>Male: 68.6%</a:t>
            </a:r>
          </a:p>
          <a:p>
            <a:r>
              <a:rPr lang="en-US" dirty="0" smtClean="0">
                <a:latin typeface="Arial Rounded MT Bold" pitchFamily="34" charset="0"/>
              </a:rPr>
              <a:t>Female: 40.3% </a:t>
            </a:r>
            <a:endParaRPr lang="en-US" dirty="0">
              <a:latin typeface="Arial Rounded MT Bold" pitchFamily="34" charset="0"/>
            </a:endParaRPr>
          </a:p>
        </p:txBody>
      </p:sp>
      <p:sp>
        <p:nvSpPr>
          <p:cNvPr id="11" name="Rectangle 10"/>
          <p:cNvSpPr/>
          <p:nvPr/>
        </p:nvSpPr>
        <p:spPr>
          <a:xfrm>
            <a:off x="0" y="0"/>
            <a:ext cx="4929876" cy="646331"/>
          </a:xfrm>
          <a:prstGeom prst="rect">
            <a:avLst/>
          </a:prstGeom>
        </p:spPr>
        <p:txBody>
          <a:bodyPr wrap="none">
            <a:spAutoFit/>
          </a:bodyPr>
          <a:lstStyle/>
          <a:p>
            <a:r>
              <a:rPr lang="en-US" sz="36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Parental illiteracy</a:t>
            </a:r>
            <a:endParaRPr lang="en-U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16386" name="Picture 2" descr="http://1.bp.blogspot.com/_QfVWU-2pVL4/TI_H0sbtxMI/AAAAAAAAPg8/tUDe1Q_mfzk/s640/school-Pakistan+continues+to+have+people+of+all+ages+who+have+never+learnt+how+to+read+and+write.jpg"/>
          <p:cNvPicPr>
            <a:picLocks noChangeAspect="1" noChangeArrowheads="1"/>
          </p:cNvPicPr>
          <p:nvPr/>
        </p:nvPicPr>
        <p:blipFill>
          <a:blip r:embed="rId3"/>
          <a:srcRect/>
          <a:stretch>
            <a:fillRect/>
          </a:stretch>
        </p:blipFill>
        <p:spPr bwMode="auto">
          <a:xfrm>
            <a:off x="0" y="3657601"/>
            <a:ext cx="4495800" cy="32004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heel spokes="8"/>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133600"/>
            <a:ext cx="8077200" cy="1673352"/>
          </a:xfrm>
        </p:spPr>
        <p:txBody>
          <a:bodyPr>
            <a:normAutofit/>
          </a:bodyPr>
          <a:lstStyle/>
          <a:p>
            <a:r>
              <a:rPr lang="en-US" dirty="0" smtClean="0"/>
              <a:t>Child </a:t>
            </a:r>
            <a:r>
              <a:rPr lang="en-US" dirty="0" err="1" smtClean="0"/>
              <a:t>Labour</a:t>
            </a:r>
            <a:r>
              <a:rPr lang="en-US" dirty="0" smtClean="0"/>
              <a:t> In Pakistan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5562600" cy="274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ild_labour.png"/>
          <p:cNvPicPr>
            <a:picLocks noChangeAspect="1"/>
          </p:cNvPicPr>
          <p:nvPr/>
        </p:nvPicPr>
        <p:blipFill>
          <a:blip r:embed="rId2"/>
          <a:stretch>
            <a:fillRect/>
          </a:stretch>
        </p:blipFill>
        <p:spPr>
          <a:xfrm>
            <a:off x="0" y="2667000"/>
            <a:ext cx="6141720" cy="4191000"/>
          </a:xfrm>
          <a:prstGeom prst="rect">
            <a:avLst/>
          </a:prstGeom>
        </p:spPr>
      </p:pic>
      <p:sp>
        <p:nvSpPr>
          <p:cNvPr id="2" name="Rectangle 1"/>
          <p:cNvSpPr/>
          <p:nvPr/>
        </p:nvSpPr>
        <p:spPr>
          <a:xfrm>
            <a:off x="304800" y="990600"/>
            <a:ext cx="5638800" cy="2308324"/>
          </a:xfrm>
          <a:prstGeom prst="rect">
            <a:avLst/>
          </a:prstGeom>
        </p:spPr>
        <p:txBody>
          <a:bodyPr wrap="square">
            <a:spAutoFit/>
          </a:bodyPr>
          <a:lstStyle/>
          <a:p>
            <a:pPr>
              <a:buFont typeface="Wingdings" pitchFamily="2" charset="2"/>
              <a:buChar char="v"/>
            </a:pPr>
            <a:r>
              <a:rPr lang="en-US" sz="2400" dirty="0" smtClean="0">
                <a:latin typeface="Arial Rounded MT Bold" pitchFamily="34" charset="0"/>
              </a:rPr>
              <a:t>        Another main reason for the promotion of child labour is due to the failure of government  in practicing the laws to stop child labour due to which child labour is increasing day by day .</a:t>
            </a:r>
            <a:endParaRPr lang="en-US" sz="2400" dirty="0">
              <a:latin typeface="Arial Rounded MT Bold" pitchFamily="34" charset="0"/>
            </a:endParaRPr>
          </a:p>
        </p:txBody>
      </p:sp>
      <p:sp>
        <p:nvSpPr>
          <p:cNvPr id="3" name="TextBox 2"/>
          <p:cNvSpPr txBox="1"/>
          <p:nvPr/>
        </p:nvSpPr>
        <p:spPr>
          <a:xfrm>
            <a:off x="152400" y="228600"/>
            <a:ext cx="6096000" cy="52322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28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rial" pitchFamily="34" charset="0"/>
                <a:cs typeface="Arial" pitchFamily="34" charset="0"/>
              </a:rPr>
              <a:t>Failure  Of Laws</a:t>
            </a:r>
            <a:endParaRPr lang="en-US" sz="2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rial" pitchFamily="34" charset="0"/>
              <a:cs typeface="Arial" pitchFamily="34" charset="0"/>
            </a:endParaRPr>
          </a:p>
        </p:txBody>
      </p:sp>
    </p:spTree>
  </p:cSld>
  <p:clrMapOvr>
    <a:masterClrMapping/>
  </p:clrMapOvr>
  <p:transition spd="slow">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Fact..</a:t>
            </a:r>
            <a:endParaRPr lang="en-US" dirty="0"/>
          </a:p>
        </p:txBody>
      </p:sp>
      <p:sp>
        <p:nvSpPr>
          <p:cNvPr id="3" name="Content Placeholder 2"/>
          <p:cNvSpPr>
            <a:spLocks noGrp="1"/>
          </p:cNvSpPr>
          <p:nvPr>
            <p:ph idx="1"/>
          </p:nvPr>
        </p:nvSpPr>
        <p:spPr/>
        <p:txBody>
          <a:bodyPr>
            <a:normAutofit fontScale="85000" lnSpcReduction="20000"/>
          </a:bodyPr>
          <a:lstStyle/>
          <a:p>
            <a:pPr marL="448056" indent="-384048">
              <a:buNone/>
              <a:defRPr/>
            </a:pPr>
            <a:r>
              <a:rPr lang="en-US" b="1" dirty="0" smtClean="0">
                <a:latin typeface="Arial Rounded MT Bold" pitchFamily="34" charset="0"/>
              </a:rPr>
              <a:t>	Pakistan is amongst the top ten countries having the issue of child </a:t>
            </a:r>
            <a:r>
              <a:rPr lang="en-US" b="1" dirty="0" err="1" smtClean="0">
                <a:latin typeface="Arial Rounded MT Bold" pitchFamily="34" charset="0"/>
              </a:rPr>
              <a:t>labour</a:t>
            </a:r>
            <a:r>
              <a:rPr lang="en-US" b="1" dirty="0" smtClean="0">
                <a:latin typeface="Arial Rounded MT Bold" pitchFamily="34" charset="0"/>
              </a:rPr>
              <a:t> </a:t>
            </a:r>
          </a:p>
          <a:p>
            <a:pPr marL="448056" indent="-384048">
              <a:defRPr/>
            </a:pPr>
            <a:endParaRPr lang="en-US" b="1" dirty="0" smtClean="0">
              <a:latin typeface="Arial Rounded MT Bold" pitchFamily="34" charset="0"/>
            </a:endParaRPr>
          </a:p>
          <a:p>
            <a:pPr marL="448056" indent="-384048">
              <a:defRPr/>
            </a:pPr>
            <a:r>
              <a:rPr lang="en-US" b="1" dirty="0" smtClean="0">
                <a:latin typeface="Arial Rounded MT Bold" pitchFamily="34" charset="0"/>
              </a:rPr>
              <a:t>According to HRCP , Children between 5-15 in Pakistan are above 12 million.. </a:t>
            </a:r>
          </a:p>
          <a:p>
            <a:pPr marL="448056" indent="-384048">
              <a:buNone/>
              <a:defRPr/>
            </a:pPr>
            <a:endParaRPr lang="en-US" b="1" dirty="0" smtClean="0">
              <a:latin typeface="Arial Rounded MT Bold" pitchFamily="34" charset="0"/>
            </a:endParaRPr>
          </a:p>
          <a:p>
            <a:pPr marL="448056" indent="-384048">
              <a:defRPr/>
            </a:pPr>
            <a:r>
              <a:rPr lang="en-US" b="1" dirty="0" smtClean="0">
                <a:latin typeface="Arial Rounded MT Bold" pitchFamily="34" charset="0"/>
              </a:rPr>
              <a:t>50% of these economically active children are in age group of 5 to 9 years. </a:t>
            </a:r>
          </a:p>
          <a:p>
            <a:pPr marL="448056" indent="-384048">
              <a:defRPr/>
            </a:pPr>
            <a:endParaRPr lang="en-US" b="1" dirty="0" smtClean="0">
              <a:latin typeface="Arial Rounded MT Bold" pitchFamily="34" charset="0"/>
            </a:endParaRPr>
          </a:p>
          <a:p>
            <a:pPr marL="448056" indent="-384048">
              <a:defRPr/>
            </a:pPr>
            <a:r>
              <a:rPr lang="en-US" b="1" dirty="0" smtClean="0">
                <a:latin typeface="Arial Rounded MT Bold" pitchFamily="34" charset="0"/>
              </a:rPr>
              <a:t>According to HRCP  majority children are working in the  agriculture sector. </a:t>
            </a:r>
          </a:p>
          <a:p>
            <a:pPr marL="448056" indent="-384048">
              <a:defRPr/>
            </a:pPr>
            <a:endParaRPr lang="en-US" b="1" dirty="0" smtClean="0">
              <a:latin typeface="Arial Rounded MT Bold" pitchFamily="34" charset="0"/>
            </a:endParaRPr>
          </a:p>
          <a:p>
            <a:pPr marL="448056" indent="-384048">
              <a:defRPr/>
            </a:pPr>
            <a:r>
              <a:rPr lang="en-US" b="1" dirty="0" smtClean="0">
                <a:latin typeface="Arial Rounded MT Bold" pitchFamily="34" charset="0"/>
              </a:rPr>
              <a:t>73% of them are boys and the rest are girls  </a:t>
            </a:r>
          </a:p>
          <a:p>
            <a:endParaRPr lang="en-US" b="1" dirty="0" smtClean="0">
              <a:latin typeface="Arial Rounded MT Bold" pitchFamily="34" charset="0"/>
            </a:endParaRPr>
          </a:p>
          <a:p>
            <a:endParaRPr lang="en-US" dirty="0">
              <a:latin typeface="Arial Rounded MT Bold" pitchFamily="34" charset="0"/>
            </a:endParaRPr>
          </a:p>
        </p:txBody>
      </p:sp>
      <p:pic>
        <p:nvPicPr>
          <p:cNvPr id="25602" name="Picture 2" descr="http://cupwtoronto.org/IMAGES/animated_female_scientist_search_earth_hg_wht_251%5b1%5d.gif"/>
          <p:cNvPicPr>
            <a:picLocks noChangeAspect="1" noChangeArrowheads="1" noCrop="1"/>
          </p:cNvPicPr>
          <p:nvPr/>
        </p:nvPicPr>
        <p:blipFill>
          <a:blip r:embed="rId2"/>
          <a:srcRect/>
          <a:stretch>
            <a:fillRect/>
          </a:stretch>
        </p:blipFill>
        <p:spPr bwMode="auto">
          <a:xfrm>
            <a:off x="7315200" y="1"/>
            <a:ext cx="1828800" cy="1447799"/>
          </a:xfrm>
          <a:prstGeom prst="rect">
            <a:avLst/>
          </a:prstGeom>
          <a:noFill/>
        </p:spPr>
      </p:pic>
      <p:sp>
        <p:nvSpPr>
          <p:cNvPr id="7" name="Rectangle 6"/>
          <p:cNvSpPr/>
          <p:nvPr/>
        </p:nvSpPr>
        <p:spPr>
          <a:xfrm>
            <a:off x="6629400" y="0"/>
            <a:ext cx="9144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3048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43800" y="0"/>
            <a:ext cx="14478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effectLst>
                  <a:outerShdw blurRad="38100" dist="38100" dir="2700000" algn="tl">
                    <a:srgbClr val="000000">
                      <a:alpha val="43137"/>
                    </a:srgbClr>
                  </a:outerShdw>
                </a:effectLst>
              </a:rPr>
              <a:t>The Different Types of Child LABOUR:</a:t>
            </a:r>
            <a:endParaRPr lang="en-US" dirty="0"/>
          </a:p>
        </p:txBody>
      </p:sp>
      <p:sp>
        <p:nvSpPr>
          <p:cNvPr id="4" name="Content Placeholder 2"/>
          <p:cNvSpPr txBox="1">
            <a:spLocks/>
          </p:cNvSpPr>
          <p:nvPr/>
        </p:nvSpPr>
        <p:spPr>
          <a:xfrm>
            <a:off x="457200" y="1447800"/>
            <a:ext cx="4038600" cy="2743200"/>
          </a:xfrm>
          <a:prstGeom prst="rect">
            <a:avLst/>
          </a:prstGeom>
        </p:spPr>
        <p:txBody>
          <a:bodyPr vert="horz" lIns="54864" tIns="91440" rtlCol="0">
            <a:normAutofit/>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pitchFamily="2" charset="2"/>
              <a:buChar char="q"/>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Agriculture		</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pitchFamily="2" charset="2"/>
              <a:buChar char="q"/>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Carpet Weaving</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pitchFamily="2" charset="2"/>
              <a:buChar char="q"/>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Soccer Balls</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pitchFamily="2" charset="2"/>
              <a:buChar char="q"/>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Automobile Workshops</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pitchFamily="2" charset="2"/>
              <a:buChar char="q"/>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Mining</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pitchFamily="2" charset="2"/>
              <a:buChar char="q"/>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Stone/ marble cutting</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pitchFamily="2" charset="2"/>
              <a:buChar char="q"/>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pic>
        <p:nvPicPr>
          <p:cNvPr id="8194" name="Picture 2" descr="http://upload.wikimedia.org/wikipedia/commons/0/0e/HN99~Worker_7xKidsWork.jpg"/>
          <p:cNvPicPr>
            <a:picLocks noChangeAspect="1" noChangeArrowheads="1"/>
          </p:cNvPicPr>
          <p:nvPr/>
        </p:nvPicPr>
        <p:blipFill>
          <a:blip r:embed="rId2" cstate="print"/>
          <a:srcRect/>
          <a:stretch>
            <a:fillRect/>
          </a:stretch>
        </p:blipFill>
        <p:spPr bwMode="auto">
          <a:xfrm>
            <a:off x="457200" y="4191000"/>
            <a:ext cx="7772400" cy="2590800"/>
          </a:xfrm>
          <a:prstGeom prst="rect">
            <a:avLst/>
          </a:prstGeom>
          <a:noFill/>
        </p:spPr>
      </p:pic>
      <p:sp>
        <p:nvSpPr>
          <p:cNvPr id="5" name="Rectangle 4"/>
          <p:cNvSpPr/>
          <p:nvPr/>
        </p:nvSpPr>
        <p:spPr>
          <a:xfrm>
            <a:off x="4572000" y="1469410"/>
            <a:ext cx="4572000" cy="2492990"/>
          </a:xfrm>
          <a:prstGeom prst="rect">
            <a:avLst/>
          </a:prstGeom>
        </p:spPr>
        <p:txBody>
          <a:bodyPr>
            <a:spAutoFit/>
          </a:bodyPr>
          <a:lstStyle/>
          <a:p>
            <a:pPr marL="438912" lvl="0" indent="-320040">
              <a:buClr>
                <a:schemeClr val="accent1"/>
              </a:buClr>
              <a:buSzPct val="80000"/>
              <a:buFont typeface="Wingdings" pitchFamily="2" charset="2"/>
              <a:buChar char="q"/>
              <a:defRPr/>
            </a:pPr>
            <a:r>
              <a:rPr lang="en-US" sz="2600" dirty="0" smtClean="0"/>
              <a:t>Mixing Pesticides</a:t>
            </a:r>
          </a:p>
          <a:p>
            <a:pPr marL="438912" lvl="0" indent="-320040">
              <a:buClr>
                <a:schemeClr val="accent1"/>
              </a:buClr>
              <a:buSzPct val="80000"/>
              <a:buFont typeface="Wingdings" pitchFamily="2" charset="2"/>
              <a:buChar char="q"/>
              <a:defRPr/>
            </a:pPr>
            <a:r>
              <a:rPr lang="en-US" sz="2600" dirty="0" smtClean="0"/>
              <a:t>Deep fishing </a:t>
            </a:r>
          </a:p>
          <a:p>
            <a:pPr marL="438912" lvl="0" indent="-320040">
              <a:buClr>
                <a:schemeClr val="accent1"/>
              </a:buClr>
              <a:buSzPct val="80000"/>
              <a:buFont typeface="Wingdings" pitchFamily="2" charset="2"/>
              <a:buChar char="q"/>
              <a:defRPr/>
            </a:pPr>
            <a:r>
              <a:rPr lang="en-US" sz="2600" dirty="0" smtClean="0"/>
              <a:t>Glass factory</a:t>
            </a:r>
          </a:p>
          <a:p>
            <a:pPr marL="438912" lvl="0" indent="-320040">
              <a:buClr>
                <a:schemeClr val="accent1"/>
              </a:buClr>
              <a:buSzPct val="80000"/>
              <a:buFont typeface="Wingdings" pitchFamily="2" charset="2"/>
              <a:buChar char="q"/>
              <a:defRPr/>
            </a:pPr>
            <a:r>
              <a:rPr lang="en-US" sz="2600" dirty="0" smtClean="0"/>
              <a:t>Hotel / Textile factory Work</a:t>
            </a:r>
          </a:p>
          <a:p>
            <a:pPr marL="438912" lvl="0" indent="-320040">
              <a:buClr>
                <a:schemeClr val="accent1"/>
              </a:buClr>
              <a:buSzPct val="80000"/>
              <a:buFont typeface="Wingdings" pitchFamily="2" charset="2"/>
              <a:buChar char="q"/>
              <a:defRPr/>
            </a:pPr>
            <a:r>
              <a:rPr lang="en-US" sz="2600" dirty="0" smtClean="0"/>
              <a:t>Street work</a:t>
            </a:r>
          </a:p>
          <a:p>
            <a:pPr marL="438912" lvl="0" indent="-320040">
              <a:buClr>
                <a:schemeClr val="accent1"/>
              </a:buClr>
              <a:buSzPct val="80000"/>
              <a:buFont typeface="Wingdings" pitchFamily="2" charset="2"/>
              <a:buChar char="q"/>
              <a:defRPr/>
            </a:pPr>
            <a:r>
              <a:rPr lang="en-US" sz="2600" dirty="0" smtClean="0"/>
              <a:t>And much more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dirty="0" smtClean="0"/>
              <a:t>Carpet Weaving</a:t>
            </a:r>
            <a:endParaRPr lang="en-US" dirty="0"/>
          </a:p>
        </p:txBody>
      </p:sp>
      <p:sp>
        <p:nvSpPr>
          <p:cNvPr id="3" name="Content Placeholder 2"/>
          <p:cNvSpPr>
            <a:spLocks noGrp="1"/>
          </p:cNvSpPr>
          <p:nvPr>
            <p:ph idx="1"/>
          </p:nvPr>
        </p:nvSpPr>
        <p:spPr>
          <a:xfrm>
            <a:off x="457200" y="5029200"/>
            <a:ext cx="8229600" cy="1676400"/>
          </a:xfrm>
        </p:spPr>
        <p:txBody>
          <a:bodyPr>
            <a:normAutofit fontScale="92500" lnSpcReduction="20000"/>
          </a:bodyPr>
          <a:lstStyle/>
          <a:p>
            <a:pPr>
              <a:buFont typeface="Arial" pitchFamily="34" charset="0"/>
              <a:buChar char="•"/>
              <a:defRPr/>
            </a:pPr>
            <a:r>
              <a:rPr lang="en-US" dirty="0" smtClean="0"/>
              <a:t>Most popular export from Pakistan</a:t>
            </a:r>
          </a:p>
          <a:p>
            <a:pPr>
              <a:buFont typeface="Arial" pitchFamily="34" charset="0"/>
              <a:buChar char="•"/>
              <a:defRPr/>
            </a:pPr>
            <a:r>
              <a:rPr lang="en-US" dirty="0" smtClean="0"/>
              <a:t>Somewhere between 500,000- 1 million Pakistani children work as full- time carpet weavers</a:t>
            </a:r>
          </a:p>
          <a:p>
            <a:endParaRPr lang="en-US" dirty="0"/>
          </a:p>
        </p:txBody>
      </p:sp>
      <p:pic>
        <p:nvPicPr>
          <p:cNvPr id="1028" name="Picture 4" descr="http://im.rediff.com/money/2010/dec/01child6.jpg"/>
          <p:cNvPicPr>
            <a:picLocks noChangeAspect="1" noChangeArrowheads="1"/>
          </p:cNvPicPr>
          <p:nvPr/>
        </p:nvPicPr>
        <p:blipFill>
          <a:blip r:embed="rId2"/>
          <a:srcRect/>
          <a:stretch>
            <a:fillRect/>
          </a:stretch>
        </p:blipFill>
        <p:spPr bwMode="auto">
          <a:xfrm>
            <a:off x="0" y="1447800"/>
            <a:ext cx="9144000" cy="3505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Picture 4" descr="http://caitlinlawson.files.wordpress.com/2010/03/child-labor-today22.jpg"/>
          <p:cNvPicPr>
            <a:picLocks noChangeAspect="1" noChangeArrowheads="1"/>
          </p:cNvPicPr>
          <p:nvPr/>
        </p:nvPicPr>
        <p:blipFill>
          <a:blip r:embed="rId2"/>
          <a:srcRect/>
          <a:stretch>
            <a:fillRect/>
          </a:stretch>
        </p:blipFill>
        <p:spPr bwMode="auto">
          <a:xfrm>
            <a:off x="6400800" y="1524000"/>
            <a:ext cx="2743200" cy="3783632"/>
          </a:xfrm>
          <a:prstGeom prst="ellipse">
            <a:avLst/>
          </a:prstGeom>
          <a:ln>
            <a:noFill/>
          </a:ln>
          <a:effectLst>
            <a:softEdge rad="112500"/>
          </a:effectLst>
        </p:spPr>
      </p:pic>
      <p:sp>
        <p:nvSpPr>
          <p:cNvPr id="2" name="Title 1"/>
          <p:cNvSpPr>
            <a:spLocks noGrp="1"/>
          </p:cNvSpPr>
          <p:nvPr>
            <p:ph type="title"/>
          </p:nvPr>
        </p:nvSpPr>
        <p:spPr/>
        <p:txBody>
          <a:bodyPr/>
          <a:lstStyle/>
          <a:p>
            <a:pPr algn="ctr"/>
            <a:r>
              <a:rPr lang="en-US" dirty="0" smtClean="0"/>
              <a:t>Agricultural Work</a:t>
            </a:r>
            <a:endParaRPr lang="en-US" dirty="0"/>
          </a:p>
        </p:txBody>
      </p:sp>
      <p:sp>
        <p:nvSpPr>
          <p:cNvPr id="3" name="Content Placeholder 2"/>
          <p:cNvSpPr>
            <a:spLocks noGrp="1"/>
          </p:cNvSpPr>
          <p:nvPr>
            <p:ph idx="1"/>
          </p:nvPr>
        </p:nvSpPr>
        <p:spPr>
          <a:xfrm>
            <a:off x="76200" y="4495800"/>
            <a:ext cx="8229600" cy="1600200"/>
          </a:xfrm>
        </p:spPr>
        <p:txBody>
          <a:bodyPr>
            <a:noAutofit/>
          </a:bodyPr>
          <a:lstStyle/>
          <a:p>
            <a:r>
              <a:rPr lang="en-US" sz="2800" dirty="0" smtClean="0"/>
              <a:t>Nearly 70% of child </a:t>
            </a:r>
            <a:r>
              <a:rPr lang="en-US" sz="2800" dirty="0" err="1" smtClean="0"/>
              <a:t>LABOURers</a:t>
            </a:r>
            <a:r>
              <a:rPr lang="en-US" sz="2800" dirty="0" smtClean="0"/>
              <a:t>, work in</a:t>
            </a:r>
          </a:p>
          <a:p>
            <a:pPr>
              <a:buNone/>
            </a:pPr>
            <a:r>
              <a:rPr lang="en-US" sz="2800" dirty="0" smtClean="0"/>
              <a:t>agriculture, fishing, forestry and hunting.</a:t>
            </a:r>
          </a:p>
          <a:p>
            <a:r>
              <a:rPr lang="en-US" sz="2800" dirty="0" smtClean="0"/>
              <a:t>Child agricultural workers frequently work for long hours in scorching heat, haul heavy loads of produce, are exposed to toxic pesticides</a:t>
            </a:r>
            <a:endParaRPr lang="en-US" sz="2800" dirty="0"/>
          </a:p>
        </p:txBody>
      </p:sp>
      <p:pic>
        <p:nvPicPr>
          <p:cNvPr id="45058" name="Picture 2" descr="http://www.dw.de/image/0,,16985564_303,00.jpg"/>
          <p:cNvPicPr>
            <a:picLocks noChangeAspect="1" noChangeArrowheads="1"/>
          </p:cNvPicPr>
          <p:nvPr/>
        </p:nvPicPr>
        <p:blipFill>
          <a:blip r:embed="rId3"/>
          <a:srcRect/>
          <a:stretch>
            <a:fillRect/>
          </a:stretch>
        </p:blipFill>
        <p:spPr bwMode="auto">
          <a:xfrm>
            <a:off x="381000" y="1600200"/>
            <a:ext cx="5368637" cy="29146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dirty="0" smtClean="0"/>
              <a:t>Soccer Balls</a:t>
            </a:r>
            <a:endParaRPr lang="en-US" dirty="0"/>
          </a:p>
        </p:txBody>
      </p:sp>
      <p:sp>
        <p:nvSpPr>
          <p:cNvPr id="3" name="Content Placeholder 2"/>
          <p:cNvSpPr>
            <a:spLocks noGrp="1"/>
          </p:cNvSpPr>
          <p:nvPr>
            <p:ph idx="1"/>
          </p:nvPr>
        </p:nvSpPr>
        <p:spPr>
          <a:xfrm>
            <a:off x="457200" y="4876800"/>
            <a:ext cx="8229600" cy="1905000"/>
          </a:xfrm>
        </p:spPr>
        <p:txBody>
          <a:bodyPr>
            <a:normAutofit/>
          </a:bodyPr>
          <a:lstStyle/>
          <a:p>
            <a:r>
              <a:rPr lang="en-US" sz="2800" dirty="0" smtClean="0"/>
              <a:t>Majority of world’s soccer balls are made in Pakistan</a:t>
            </a:r>
          </a:p>
          <a:p>
            <a:r>
              <a:rPr lang="en-US" sz="2800" dirty="0" smtClean="0"/>
              <a:t>35 million Soccer Balls are made in Pakistan, and children make a quarter of them</a:t>
            </a:r>
          </a:p>
          <a:p>
            <a:endParaRPr lang="en-US" sz="2800" dirty="0"/>
          </a:p>
        </p:txBody>
      </p:sp>
      <p:pic>
        <p:nvPicPr>
          <p:cNvPr id="46082" name="Picture 2" descr="http://business.nmsu.edu/~dboje/images/nike_child_labor_big.jpg"/>
          <p:cNvPicPr>
            <a:picLocks noChangeAspect="1" noChangeArrowheads="1"/>
          </p:cNvPicPr>
          <p:nvPr/>
        </p:nvPicPr>
        <p:blipFill>
          <a:blip r:embed="rId2"/>
          <a:srcRect/>
          <a:stretch>
            <a:fillRect/>
          </a:stretch>
        </p:blipFill>
        <p:spPr bwMode="auto">
          <a:xfrm>
            <a:off x="533400" y="1371600"/>
            <a:ext cx="8458200" cy="31242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dirty="0" smtClean="0"/>
              <a:t>Automobile Workshops</a:t>
            </a:r>
            <a:endParaRPr lang="en-US" dirty="0"/>
          </a:p>
        </p:txBody>
      </p:sp>
      <p:sp>
        <p:nvSpPr>
          <p:cNvPr id="3" name="Content Placeholder 2"/>
          <p:cNvSpPr>
            <a:spLocks noGrp="1"/>
          </p:cNvSpPr>
          <p:nvPr>
            <p:ph idx="1"/>
          </p:nvPr>
        </p:nvSpPr>
        <p:spPr/>
        <p:txBody>
          <a:bodyPr/>
          <a:lstStyle/>
          <a:p>
            <a:endParaRPr lang="en-US"/>
          </a:p>
        </p:txBody>
      </p:sp>
      <p:sp>
        <p:nvSpPr>
          <p:cNvPr id="4" name="Content Placeholder 2"/>
          <p:cNvSpPr txBox="1">
            <a:spLocks/>
          </p:cNvSpPr>
          <p:nvPr/>
        </p:nvSpPr>
        <p:spPr>
          <a:xfrm>
            <a:off x="0" y="5410200"/>
            <a:ext cx="8839200" cy="1447800"/>
          </a:xfrm>
          <a:prstGeom prst="rect">
            <a:avLst/>
          </a:prstGeom>
        </p:spPr>
        <p:txBody>
          <a:bodyPr vert="horz" lIns="54864" tIns="91440" rtlCol="0">
            <a:normAutofit fontScale="92500" lnSpcReduction="10000"/>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charset="0"/>
              <a:buNone/>
              <a:tabLst/>
              <a:defRPr/>
            </a:pPr>
            <a:r>
              <a:rPr kumimoji="0" lang="en-US" sz="3200" b="0" i="0" u="none" strike="noStrike" kern="1200" cap="none" spc="0" normalizeH="0" baseline="0" noProof="0" dirty="0" smtClean="0">
                <a:ln>
                  <a:noFill/>
                </a:ln>
                <a:solidFill>
                  <a:schemeClr val="tx1"/>
                </a:solidFill>
                <a:effectLst/>
                <a:uLnTx/>
                <a:uFillTx/>
                <a:latin typeface="Arial Rounded MT Bold" pitchFamily="34" charset="0"/>
              </a:rPr>
              <a:t>		In one automobile workshop of 150 working children, 120 of them worked from 8-10 hours without any safety measures</a:t>
            </a:r>
          </a:p>
        </p:txBody>
      </p:sp>
      <p:pic>
        <p:nvPicPr>
          <p:cNvPr id="10242" name="Picture 2" descr="http://gulfnews.com/polopoly_fs/1.1024751!/image/2629847311.jpg_gen/derivatives/box_475/2629847311.jpg"/>
          <p:cNvPicPr>
            <a:picLocks noChangeAspect="1" noChangeArrowheads="1"/>
          </p:cNvPicPr>
          <p:nvPr/>
        </p:nvPicPr>
        <p:blipFill>
          <a:blip r:embed="rId2"/>
          <a:srcRect/>
          <a:stretch>
            <a:fillRect/>
          </a:stretch>
        </p:blipFill>
        <p:spPr bwMode="auto">
          <a:xfrm>
            <a:off x="0" y="1524000"/>
            <a:ext cx="8991600" cy="3746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ak3.picdn.net/shutterstock/videos/404311/preview/stock-footage-beautiful-d-animated-fractal-rendered-multicolor-kaleidoscope-on-black-background.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5" name="Rectangle 4"/>
          <p:cNvSpPr/>
          <p:nvPr/>
        </p:nvSpPr>
        <p:spPr>
          <a:xfrm>
            <a:off x="3048000" y="1447800"/>
            <a:ext cx="3962400" cy="3416320"/>
          </a:xfrm>
          <a:prstGeom prst="rect">
            <a:avLst/>
          </a:prstGeom>
        </p:spPr>
        <p:txBody>
          <a:bodyPr wrap="square">
            <a:spAutoFit/>
          </a:bodyPr>
          <a:lstStyle/>
          <a:p>
            <a:pPr algn="just"/>
            <a:r>
              <a:rPr lang="en-US" sz="5400" dirty="0" smtClean="0">
                <a:ln w="18415" cmpd="sng">
                  <a:solidFill>
                    <a:srgbClr val="FFFFFF"/>
                  </a:solidFill>
                  <a:prstDash val="solid"/>
                </a:ln>
                <a:solidFill>
                  <a:srgbClr val="FFFFFF"/>
                </a:solidFill>
                <a:effectLst>
                  <a:glow rad="228600">
                    <a:schemeClr val="accent3">
                      <a:satMod val="175000"/>
                      <a:alpha val="40000"/>
                    </a:schemeClr>
                  </a:glow>
                  <a:outerShdw blurRad="63500" dir="3600000" algn="tl" rotWithShape="0">
                    <a:srgbClr val="000000">
                      <a:alpha val="70000"/>
                    </a:srgbClr>
                  </a:outerShdw>
                </a:effectLst>
                <a:latin typeface="Arial Rounded MT Bold" pitchFamily="34" charset="0"/>
              </a:rPr>
              <a:t> EFFECTS </a:t>
            </a:r>
          </a:p>
          <a:p>
            <a:pPr algn="just"/>
            <a:r>
              <a:rPr lang="en-US" sz="5400" dirty="0" smtClean="0">
                <a:ln w="18415" cmpd="sng">
                  <a:solidFill>
                    <a:srgbClr val="FFFFFF"/>
                  </a:solidFill>
                  <a:prstDash val="solid"/>
                </a:ln>
                <a:solidFill>
                  <a:srgbClr val="FFFFFF"/>
                </a:solidFill>
                <a:effectLst>
                  <a:glow rad="228600">
                    <a:schemeClr val="accent3">
                      <a:satMod val="175000"/>
                      <a:alpha val="40000"/>
                    </a:schemeClr>
                  </a:glow>
                  <a:outerShdw blurRad="63500" dir="3600000" algn="tl" rotWithShape="0">
                    <a:srgbClr val="000000">
                      <a:alpha val="70000"/>
                    </a:srgbClr>
                  </a:outerShdw>
                </a:effectLst>
                <a:latin typeface="Arial Rounded MT Bold" pitchFamily="34" charset="0"/>
              </a:rPr>
              <a:t>      OF </a:t>
            </a:r>
          </a:p>
          <a:p>
            <a:pPr algn="just"/>
            <a:r>
              <a:rPr lang="en-US" sz="5400" dirty="0" smtClean="0">
                <a:ln w="18415" cmpd="sng">
                  <a:solidFill>
                    <a:srgbClr val="FFFFFF"/>
                  </a:solidFill>
                  <a:prstDash val="solid"/>
                </a:ln>
                <a:solidFill>
                  <a:srgbClr val="FFFFFF"/>
                </a:solidFill>
                <a:effectLst>
                  <a:glow rad="228600">
                    <a:schemeClr val="accent3">
                      <a:satMod val="175000"/>
                      <a:alpha val="40000"/>
                    </a:schemeClr>
                  </a:glow>
                  <a:outerShdw blurRad="63500" dir="3600000" algn="tl" rotWithShape="0">
                    <a:srgbClr val="000000">
                      <a:alpha val="70000"/>
                    </a:srgbClr>
                  </a:outerShdw>
                </a:effectLst>
                <a:latin typeface="Arial Rounded MT Bold" pitchFamily="34" charset="0"/>
              </a:rPr>
              <a:t>  CHILD </a:t>
            </a:r>
          </a:p>
          <a:p>
            <a:pPr algn="just"/>
            <a:r>
              <a:rPr lang="en-US" sz="5400" dirty="0" smtClean="0">
                <a:ln w="18415" cmpd="sng">
                  <a:solidFill>
                    <a:srgbClr val="FFFFFF"/>
                  </a:solidFill>
                  <a:prstDash val="solid"/>
                </a:ln>
                <a:solidFill>
                  <a:srgbClr val="FFFFFF"/>
                </a:solidFill>
                <a:effectLst>
                  <a:glow rad="228600">
                    <a:schemeClr val="accent3">
                      <a:satMod val="175000"/>
                      <a:alpha val="40000"/>
                    </a:schemeClr>
                  </a:glow>
                  <a:outerShdw blurRad="63500" dir="3600000" algn="tl" rotWithShape="0">
                    <a:srgbClr val="000000">
                      <a:alpha val="70000"/>
                    </a:srgbClr>
                  </a:outerShdw>
                </a:effectLst>
                <a:latin typeface="Arial Rounded MT Bold" pitchFamily="34" charset="0"/>
              </a:rPr>
              <a:t>LABOUR</a:t>
            </a:r>
            <a:endParaRPr lang="en-US" sz="5400" dirty="0">
              <a:ln w="18415" cmpd="sng">
                <a:solidFill>
                  <a:srgbClr val="FFFFFF"/>
                </a:solidFill>
                <a:prstDash val="solid"/>
              </a:ln>
              <a:solidFill>
                <a:srgbClr val="FFFFFF"/>
              </a:solidFill>
              <a:effectLst>
                <a:glow rad="228600">
                  <a:schemeClr val="accent3">
                    <a:satMod val="175000"/>
                    <a:alpha val="40000"/>
                  </a:schemeClr>
                </a:glow>
                <a:outerShdw blurRad="63500" dir="3600000" algn="tl" rotWithShape="0">
                  <a:srgbClr val="000000">
                    <a:alpha val="70000"/>
                  </a:srgbClr>
                </a:outerShdw>
              </a:effectLst>
              <a:latin typeface="Arial Rounded MT Bold" pitchFamily="34" charset="0"/>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ChangeArrowheads="1"/>
          </p:cNvSpPr>
          <p:nvPr/>
        </p:nvSpPr>
        <p:spPr bwMode="auto">
          <a:xfrm>
            <a:off x="0" y="289560"/>
            <a:ext cx="9144000" cy="261610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scene3d>
              <a:camera prst="orthographicFront"/>
              <a:lightRig rig="threePt" dir="t"/>
            </a:scene3d>
            <a:sp3d extrusionH="57150">
              <a:bevelT w="38100" h="38100"/>
            </a:sp3d>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effectLst/>
                <a:latin typeface="Times New Roman" pitchFamily="18" charset="0"/>
                <a:cs typeface="Times New Roman" pitchFamily="18" charset="0"/>
              </a:rPr>
              <a:t>               </a:t>
            </a:r>
            <a:r>
              <a:rPr kumimoji="0" lang="en-US" sz="3200" b="1" i="0" u="sng" strike="noStrike" normalizeH="0" baseline="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EFFECTS OF CHILD LABOUR       </a:t>
            </a:r>
            <a:endParaRPr lang="en-US" sz="3200" b="1" u="sng"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endParaRPr>
          </a:p>
          <a:p>
            <a:pPr marL="0" marR="0" lvl="0" indent="0" defTabSz="914400" rtl="0" eaLnBrk="1" fontAlgn="base" latinLnBrk="0" hangingPunct="1">
              <a:lnSpc>
                <a:spcPct val="100000"/>
              </a:lnSpc>
              <a:spcBef>
                <a:spcPct val="0"/>
              </a:spcBef>
              <a:spcAft>
                <a:spcPct val="0"/>
              </a:spcAft>
              <a:buClrTx/>
              <a:buSzTx/>
              <a:buFontTx/>
              <a:buNone/>
              <a:tabLst/>
            </a:pPr>
            <a:endParaRPr lang="en-US" sz="3200" b="1" dirty="0" smtClean="0">
              <a:latin typeface="Times New Roman" pitchFamily="18" charset="0"/>
              <a:cs typeface="Times New Roman" pitchFamily="18" charset="0"/>
            </a:endParaRPr>
          </a:p>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t>        </a:t>
            </a:r>
            <a:r>
              <a:rPr lang="en-US" sz="2000" dirty="0" smtClean="0">
                <a:latin typeface="Arial Rounded MT Bold" pitchFamily="34" charset="0"/>
              </a:rPr>
              <a:t>There are many bad effects of child LABOUR on our society some of </a:t>
            </a:r>
          </a:p>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latin typeface="Arial Rounded MT Bold" pitchFamily="34" charset="0"/>
              </a:rPr>
              <a:t>       them are as follow:</a:t>
            </a:r>
          </a:p>
          <a:p>
            <a:pPr marL="0" marR="0" lvl="0" indent="0" defTabSz="914400" rtl="0" eaLnBrk="1" fontAlgn="base" latinLnBrk="0" hangingPunct="1">
              <a:lnSpc>
                <a:spcPct val="100000"/>
              </a:lnSpc>
              <a:spcBef>
                <a:spcPct val="0"/>
              </a:spcBef>
              <a:spcAft>
                <a:spcPct val="0"/>
              </a:spcAft>
              <a:buClrTx/>
              <a:buSzTx/>
              <a:buFontTx/>
              <a:buNone/>
              <a:tabLst/>
            </a:pPr>
            <a:endParaRPr lang="en-US" sz="2000" dirty="0" smtClean="0">
              <a:latin typeface="Arial Rounded MT Bold" pitchFamily="34" charset="0"/>
            </a:endParaRPr>
          </a:p>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latin typeface="Arial Rounded MT Bold" pitchFamily="34" charset="0"/>
              </a:rPr>
              <a:t>      Child labour forces some children to steal things from others in order</a:t>
            </a:r>
          </a:p>
          <a:p>
            <a:pPr marL="0" marR="0" lvl="0" indent="0" defTabSz="914400" rtl="0" eaLnBrk="1" fontAlgn="base" latinLnBrk="0" hangingPunct="1">
              <a:lnSpc>
                <a:spcPct val="100000"/>
              </a:lnSpc>
              <a:spcBef>
                <a:spcPct val="0"/>
              </a:spcBef>
              <a:spcAft>
                <a:spcPct val="0"/>
              </a:spcAft>
              <a:buClrTx/>
              <a:buSzTx/>
              <a:buFontTx/>
              <a:buNone/>
              <a:tabLst/>
            </a:pPr>
            <a:r>
              <a:rPr lang="en-US" sz="2000" dirty="0" smtClean="0">
                <a:latin typeface="Arial Rounded MT Bold" pitchFamily="34" charset="0"/>
              </a:rPr>
              <a:t>       to satisfy their daily living.</a:t>
            </a:r>
            <a:endParaRPr kumimoji="0" lang="en-US" sz="2000" b="0" i="0" u="none" strike="noStrike" cap="none" normalizeH="0" baseline="0" dirty="0" smtClean="0">
              <a:ln>
                <a:noFill/>
              </a:ln>
              <a:effectLst/>
              <a:latin typeface="Arial Rounded MT Bold" pitchFamily="34" charset="0"/>
              <a:cs typeface="Arial" pitchFamily="34" charset="0"/>
            </a:endParaRPr>
          </a:p>
        </p:txBody>
      </p:sp>
      <p:sp>
        <p:nvSpPr>
          <p:cNvPr id="4" name="Rectangle 3"/>
          <p:cNvSpPr/>
          <p:nvPr/>
        </p:nvSpPr>
        <p:spPr>
          <a:xfrm>
            <a:off x="289560" y="3200400"/>
            <a:ext cx="8534400" cy="400110"/>
          </a:xfrm>
          <a:prstGeom prst="rect">
            <a:avLst/>
          </a:prstGeom>
        </p:spPr>
        <p:txBody>
          <a:bodyPr wrap="square">
            <a:spAutoFit/>
          </a:bodyPr>
          <a:lstStyle/>
          <a:p>
            <a:r>
              <a:rPr lang="en-US" sz="2000" dirty="0" smtClean="0">
                <a:latin typeface="Arial Rounded MT Bold" pitchFamily="34" charset="0"/>
              </a:rPr>
              <a:t> Child LABOUR deprives a child from the basic right of education. </a:t>
            </a:r>
            <a:endParaRPr lang="en-US" sz="2000" dirty="0">
              <a:latin typeface="Arial Rounded MT Bold" pitchFamily="34" charset="0"/>
            </a:endParaRPr>
          </a:p>
        </p:txBody>
      </p:sp>
      <p:pic>
        <p:nvPicPr>
          <p:cNvPr id="6" name="Picture 5" descr="story 4 inside.JPG"/>
          <p:cNvPicPr>
            <a:picLocks noChangeAspect="1"/>
          </p:cNvPicPr>
          <p:nvPr/>
        </p:nvPicPr>
        <p:blipFill>
          <a:blip r:embed="rId2" cstate="print"/>
          <a:srcRect r="2667"/>
          <a:stretch>
            <a:fillRect/>
          </a:stretch>
        </p:blipFill>
        <p:spPr>
          <a:xfrm>
            <a:off x="4410950" y="3758578"/>
            <a:ext cx="4450080" cy="2667000"/>
          </a:xfrm>
          <a:prstGeom prst="rect">
            <a:avLst/>
          </a:prstGeom>
        </p:spPr>
      </p:pic>
      <p:pic>
        <p:nvPicPr>
          <p:cNvPr id="8" name="Picture 2" descr="http://ecoopportunity.net/wp-content/uploads/2012/09/Child-Labour.jpg"/>
          <p:cNvPicPr>
            <a:picLocks noChangeAspect="1" noChangeArrowheads="1"/>
          </p:cNvPicPr>
          <p:nvPr/>
        </p:nvPicPr>
        <p:blipFill>
          <a:blip r:embed="rId3"/>
          <a:srcRect/>
          <a:stretch>
            <a:fillRect/>
          </a:stretch>
        </p:blipFill>
        <p:spPr bwMode="auto">
          <a:xfrm>
            <a:off x="0" y="3733800"/>
            <a:ext cx="4257676" cy="267736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comb/>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algn="ctr" eaLnBrk="1" hangingPunct="1"/>
            <a:r>
              <a:rPr lang="en-US" dirty="0" smtClean="0"/>
              <a:t>Mental Effects</a:t>
            </a:r>
          </a:p>
        </p:txBody>
      </p:sp>
      <p:sp>
        <p:nvSpPr>
          <p:cNvPr id="16387" name="Content Placeholder 2"/>
          <p:cNvSpPr>
            <a:spLocks noGrp="1"/>
          </p:cNvSpPr>
          <p:nvPr>
            <p:ph sz="half" idx="1"/>
          </p:nvPr>
        </p:nvSpPr>
        <p:spPr>
          <a:xfrm>
            <a:off x="-76200" y="1752600"/>
            <a:ext cx="4495800" cy="4876800"/>
          </a:xfrm>
        </p:spPr>
        <p:txBody>
          <a:bodyPr/>
          <a:lstStyle/>
          <a:p>
            <a:pPr eaLnBrk="1" hangingPunct="1">
              <a:buFont typeface="Arial" charset="0"/>
              <a:buNone/>
            </a:pPr>
            <a:r>
              <a:rPr lang="en-US" dirty="0" smtClean="0">
                <a:latin typeface="Arial Rounded MT Bold" pitchFamily="34" charset="0"/>
              </a:rPr>
              <a:t>	In one engine repair factory the lead levels were so above the safety limits, that red cells were mutated. This has a huge effect on a child’s mental development.</a:t>
            </a:r>
          </a:p>
        </p:txBody>
      </p:sp>
      <p:sp>
        <p:nvSpPr>
          <p:cNvPr id="6" name="Content Placeholder 5"/>
          <p:cNvSpPr>
            <a:spLocks noGrp="1"/>
          </p:cNvSpPr>
          <p:nvPr>
            <p:ph sz="half" idx="2"/>
          </p:nvPr>
        </p:nvSpPr>
        <p:spPr/>
        <p:txBody>
          <a:bodyPr/>
          <a:lstStyle/>
          <a:p>
            <a:endParaRPr lang="en-US" dirty="0"/>
          </a:p>
        </p:txBody>
      </p:sp>
      <p:pic>
        <p:nvPicPr>
          <p:cNvPr id="64514" name="Picture 2" descr="http://img3.photographersdirect.com/img/26650/wm/pd2137475.jpg"/>
          <p:cNvPicPr>
            <a:picLocks noChangeAspect="1" noChangeArrowheads="1"/>
          </p:cNvPicPr>
          <p:nvPr/>
        </p:nvPicPr>
        <p:blipFill>
          <a:blip r:embed="rId3"/>
          <a:srcRect/>
          <a:stretch>
            <a:fillRect/>
          </a:stretch>
        </p:blipFill>
        <p:spPr bwMode="auto">
          <a:xfrm>
            <a:off x="4343400" y="1792834"/>
            <a:ext cx="4800600" cy="45317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a:t>
            </a:r>
            <a:endParaRPr lang="en-US" dirty="0"/>
          </a:p>
        </p:txBody>
      </p:sp>
      <p:sp>
        <p:nvSpPr>
          <p:cNvPr id="3" name="Content Placeholder 2"/>
          <p:cNvSpPr>
            <a:spLocks noGrp="1"/>
          </p:cNvSpPr>
          <p:nvPr>
            <p:ph idx="1"/>
          </p:nvPr>
        </p:nvSpPr>
        <p:spPr/>
        <p:txBody>
          <a:bodyPr>
            <a:normAutofit/>
          </a:bodyPr>
          <a:lstStyle/>
          <a:p>
            <a:r>
              <a:rPr lang="en-US" dirty="0" smtClean="0">
                <a:latin typeface="Arial Rounded MT Bold" pitchFamily="34" charset="0"/>
              </a:rPr>
              <a:t>Today Pakistan is facing a lot of social problems but some are very common in Pakistan, which are destroying our society and also economy of Pakistan. </a:t>
            </a:r>
          </a:p>
          <a:p>
            <a:r>
              <a:rPr lang="en-US" dirty="0" smtClean="0">
                <a:latin typeface="Arial Rounded MT Bold" pitchFamily="34" charset="0"/>
              </a:rPr>
              <a:t>Like CORRUPTION, Poverty, Illiteracy, Population Growth, Terrorism, Smuggling, Drug abuse, etc </a:t>
            </a:r>
            <a:r>
              <a:rPr lang="en-US" dirty="0" err="1" smtClean="0">
                <a:latin typeface="Arial Rounded MT Bold" pitchFamily="34" charset="0"/>
              </a:rPr>
              <a:t>etc</a:t>
            </a:r>
            <a:r>
              <a:rPr lang="en-US" dirty="0" smtClean="0">
                <a:latin typeface="Arial Rounded MT Bold" pitchFamily="34" charset="0"/>
              </a:rPr>
              <a:t> </a:t>
            </a:r>
            <a:r>
              <a:rPr lang="en-US" dirty="0" err="1" smtClean="0">
                <a:latin typeface="Arial Rounded MT Bold" pitchFamily="34" charset="0"/>
              </a:rPr>
              <a:t>etc</a:t>
            </a:r>
            <a:r>
              <a:rPr lang="en-US" dirty="0" smtClean="0">
                <a:latin typeface="Arial Rounded MT Bold" pitchFamily="34" charset="0"/>
              </a:rPr>
              <a:t>…</a:t>
            </a:r>
          </a:p>
          <a:p>
            <a:endParaRPr lang="en-US" dirty="0">
              <a:latin typeface="Arial Rounded MT Bold"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eaLnBrk="1" hangingPunct="1"/>
            <a:r>
              <a:rPr lang="en-US" dirty="0" smtClean="0"/>
              <a:t>Physical Effects</a:t>
            </a:r>
          </a:p>
        </p:txBody>
      </p:sp>
      <p:sp>
        <p:nvSpPr>
          <p:cNvPr id="3" name="Content Placeholder 2"/>
          <p:cNvSpPr>
            <a:spLocks noGrp="1"/>
          </p:cNvSpPr>
          <p:nvPr>
            <p:ph sz="half" idx="1"/>
          </p:nvPr>
        </p:nvSpPr>
        <p:spPr>
          <a:xfrm>
            <a:off x="-152400" y="1447800"/>
            <a:ext cx="5334000" cy="5334000"/>
          </a:xfrm>
        </p:spPr>
        <p:txBody>
          <a:bodyPr rtlCol="0">
            <a:noAutofit/>
          </a:bodyPr>
          <a:lstStyle/>
          <a:p>
            <a:pPr eaLnBrk="1" fontAlgn="auto" hangingPunct="1">
              <a:spcAft>
                <a:spcPts val="0"/>
              </a:spcAft>
              <a:buFont typeface="Arial" pitchFamily="34" charset="0"/>
              <a:buChar char="•"/>
              <a:defRPr/>
            </a:pPr>
            <a:r>
              <a:rPr lang="en-US" dirty="0" smtClean="0">
                <a:latin typeface="Arial Rounded MT Bold" pitchFamily="34" charset="0"/>
              </a:rPr>
              <a:t>In the automobile industry it’s an unsafe, polluted environments</a:t>
            </a:r>
          </a:p>
          <a:p>
            <a:pPr eaLnBrk="1" fontAlgn="auto" hangingPunct="1">
              <a:spcAft>
                <a:spcPts val="0"/>
              </a:spcAft>
              <a:buFont typeface="Arial" pitchFamily="34" charset="0"/>
              <a:buChar char="•"/>
              <a:defRPr/>
            </a:pPr>
            <a:r>
              <a:rPr lang="en-US" dirty="0" smtClean="0">
                <a:latin typeface="Arial Rounded MT Bold" pitchFamily="34" charset="0"/>
              </a:rPr>
              <a:t>Some chemicals have messed up their growth</a:t>
            </a:r>
          </a:p>
          <a:p>
            <a:pPr eaLnBrk="1" fontAlgn="auto" hangingPunct="1">
              <a:spcAft>
                <a:spcPts val="0"/>
              </a:spcAft>
              <a:buFont typeface="Arial" pitchFamily="34" charset="0"/>
              <a:buChar char="•"/>
              <a:defRPr/>
            </a:pPr>
            <a:r>
              <a:rPr lang="en-US" dirty="0" smtClean="0">
                <a:latin typeface="Arial Rounded MT Bold" pitchFamily="34" charset="0"/>
              </a:rPr>
              <a:t>In manufacturing units children suffered from nasal irritations, sore throats and skin rashes</a:t>
            </a:r>
          </a:p>
          <a:p>
            <a:pPr eaLnBrk="1" fontAlgn="auto" hangingPunct="1">
              <a:spcAft>
                <a:spcPts val="0"/>
              </a:spcAft>
              <a:buFont typeface="Arial" pitchFamily="34" charset="0"/>
              <a:buChar char="•"/>
              <a:defRPr/>
            </a:pPr>
            <a:endParaRPr lang="en-US" sz="1800" dirty="0">
              <a:latin typeface="Arial Rounded MT Bold" pitchFamily="34" charset="0"/>
            </a:endParaRPr>
          </a:p>
        </p:txBody>
      </p:sp>
      <p:pic>
        <p:nvPicPr>
          <p:cNvPr id="17412" name="Content Placeholder 4" descr="905_6a00d83451b05569e201310fb7c75f970c-900wi.jpg"/>
          <p:cNvPicPr>
            <a:picLocks noGrp="1" noChangeAspect="1"/>
          </p:cNvPicPr>
          <p:nvPr>
            <p:ph sz="half" idx="2"/>
          </p:nvPr>
        </p:nvPicPr>
        <p:blipFill>
          <a:blip r:embed="rId3"/>
          <a:srcRect/>
          <a:stretch>
            <a:fillRect/>
          </a:stretch>
        </p:blipFill>
        <p:spPr>
          <a:xfrm>
            <a:off x="4724400" y="2048117"/>
            <a:ext cx="4354750" cy="359068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6"/>
          <p:cNvSpPr>
            <a:spLocks noGrp="1"/>
          </p:cNvSpPr>
          <p:nvPr>
            <p:ph type="title"/>
          </p:nvPr>
        </p:nvSpPr>
        <p:spPr/>
        <p:txBody>
          <a:bodyPr/>
          <a:lstStyle/>
          <a:p>
            <a:pPr eaLnBrk="1" hangingPunct="1"/>
            <a:r>
              <a:rPr lang="en-US" smtClean="0"/>
              <a:t>Carpet Weaving Physical Affects</a:t>
            </a:r>
          </a:p>
        </p:txBody>
      </p:sp>
      <p:sp>
        <p:nvSpPr>
          <p:cNvPr id="18435" name="Content Placeholder 7"/>
          <p:cNvSpPr>
            <a:spLocks noGrp="1"/>
          </p:cNvSpPr>
          <p:nvPr>
            <p:ph sz="half" idx="1"/>
          </p:nvPr>
        </p:nvSpPr>
        <p:spPr>
          <a:xfrm>
            <a:off x="0" y="1447800"/>
            <a:ext cx="4495800" cy="4623816"/>
          </a:xfrm>
        </p:spPr>
        <p:txBody>
          <a:bodyPr>
            <a:noAutofit/>
          </a:bodyPr>
          <a:lstStyle/>
          <a:p>
            <a:pPr marL="342900" lvl="2" indent="-342900" eaLnBrk="1" hangingPunct="1"/>
            <a:r>
              <a:rPr lang="en-US" sz="2800" dirty="0" smtClean="0">
                <a:latin typeface="Arial Rounded MT Bold" pitchFamily="34" charset="0"/>
              </a:rPr>
              <a:t>Muscular deformities and respiratory infections from the fibers and chemicals.</a:t>
            </a:r>
          </a:p>
          <a:p>
            <a:pPr marL="342900" lvl="2" indent="-342900" eaLnBrk="1" hangingPunct="1"/>
            <a:r>
              <a:rPr lang="en-US" sz="2800" dirty="0" smtClean="0">
                <a:latin typeface="Arial Rounded MT Bold" pitchFamily="34" charset="0"/>
              </a:rPr>
              <a:t>Injuries from to sharp instruments and body aches</a:t>
            </a:r>
          </a:p>
          <a:p>
            <a:pPr eaLnBrk="1" hangingPunct="1"/>
            <a:r>
              <a:rPr lang="en-US" dirty="0" smtClean="0">
                <a:latin typeface="Arial Rounded MT Bold" pitchFamily="34" charset="0"/>
              </a:rPr>
              <a:t>They strain their eyes and the children also develop spinal deformities.</a:t>
            </a:r>
          </a:p>
        </p:txBody>
      </p:sp>
      <p:pic>
        <p:nvPicPr>
          <p:cNvPr id="18436" name="Content Placeholder 9" descr="200253319-001.jpg"/>
          <p:cNvPicPr>
            <a:picLocks noGrp="1" noChangeAspect="1"/>
          </p:cNvPicPr>
          <p:nvPr>
            <p:ph sz="half" idx="2"/>
          </p:nvPr>
        </p:nvPicPr>
        <p:blipFill>
          <a:blip r:embed="rId3"/>
          <a:srcRect/>
          <a:stretch>
            <a:fillRect/>
          </a:stretch>
        </p:blipFill>
        <p:spPr>
          <a:xfrm>
            <a:off x="4038600" y="1981200"/>
            <a:ext cx="4953000" cy="45720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algn="ctr" eaLnBrk="1" hangingPunct="1"/>
            <a:r>
              <a:rPr lang="en-US" dirty="0" smtClean="0"/>
              <a:t>Agriculture Physical Affects</a:t>
            </a:r>
          </a:p>
        </p:txBody>
      </p:sp>
      <p:sp>
        <p:nvSpPr>
          <p:cNvPr id="19459" name="Content Placeholder 2"/>
          <p:cNvSpPr>
            <a:spLocks noGrp="1"/>
          </p:cNvSpPr>
          <p:nvPr>
            <p:ph sz="half" idx="1"/>
          </p:nvPr>
        </p:nvSpPr>
        <p:spPr>
          <a:xfrm>
            <a:off x="457200" y="1773936"/>
            <a:ext cx="4191000" cy="4623816"/>
          </a:xfrm>
        </p:spPr>
        <p:txBody>
          <a:bodyPr>
            <a:normAutofit lnSpcReduction="10000"/>
          </a:bodyPr>
          <a:lstStyle/>
          <a:p>
            <a:pPr eaLnBrk="1" hangingPunct="1"/>
            <a:r>
              <a:rPr lang="en-US" dirty="0" smtClean="0">
                <a:latin typeface="Arial Rounded MT Bold" pitchFamily="34" charset="0"/>
              </a:rPr>
              <a:t>High rates of injuries while working with sharp tools, and other heavy equipment. </a:t>
            </a:r>
          </a:p>
          <a:p>
            <a:pPr eaLnBrk="1" hangingPunct="1"/>
            <a:r>
              <a:rPr lang="en-US" dirty="0" smtClean="0">
                <a:latin typeface="Arial Rounded MT Bold" pitchFamily="34" charset="0"/>
              </a:rPr>
              <a:t>An estimated 100,000 children suffer from agriculture-related injuries in Pakistan annually</a:t>
            </a:r>
          </a:p>
        </p:txBody>
      </p:sp>
      <p:pic>
        <p:nvPicPr>
          <p:cNvPr id="19460" name="Content Placeholder 4" descr="47321702-children-hard.jpg"/>
          <p:cNvPicPr>
            <a:picLocks noGrp="1" noChangeAspect="1"/>
          </p:cNvPicPr>
          <p:nvPr>
            <p:ph sz="half" idx="2"/>
          </p:nvPr>
        </p:nvPicPr>
        <p:blipFill>
          <a:blip r:embed="rId3"/>
          <a:srcRect l="24529" r="24529" b="6557"/>
          <a:stretch>
            <a:fillRect/>
          </a:stretch>
        </p:blipFill>
        <p:spPr>
          <a:xfrm>
            <a:off x="5105400" y="847932"/>
            <a:ext cx="3810000" cy="601006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ak3.picdn.net/shutterstock/videos/404311/preview/stock-footage-beautiful-d-animated-fractal-rendered-multicolor-kaleidoscope-on-black-background.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5" name="Rectangle 4"/>
          <p:cNvSpPr/>
          <p:nvPr/>
        </p:nvSpPr>
        <p:spPr>
          <a:xfrm>
            <a:off x="1752600" y="2057400"/>
            <a:ext cx="5486400" cy="2308324"/>
          </a:xfrm>
          <a:prstGeom prst="rect">
            <a:avLst/>
          </a:prstGeom>
        </p:spPr>
        <p:txBody>
          <a:bodyPr wrap="square">
            <a:spAutoFit/>
          </a:bodyPr>
          <a:lstStyle/>
          <a:p>
            <a:pPr algn="ctr"/>
            <a:r>
              <a:rPr lang="en-US" sz="4800" dirty="0" smtClean="0">
                <a:ln w="18415" cmpd="sng">
                  <a:solidFill>
                    <a:srgbClr val="FFFFFF"/>
                  </a:solidFill>
                  <a:prstDash val="solid"/>
                </a:ln>
                <a:solidFill>
                  <a:srgbClr val="FFFFFF"/>
                </a:solidFill>
                <a:effectLst>
                  <a:glow rad="228600">
                    <a:schemeClr val="accent3">
                      <a:satMod val="175000"/>
                      <a:alpha val="40000"/>
                    </a:schemeClr>
                  </a:glow>
                  <a:outerShdw blurRad="63500" dir="3600000" algn="tl" rotWithShape="0">
                    <a:srgbClr val="000000">
                      <a:alpha val="70000"/>
                    </a:srgbClr>
                  </a:outerShdw>
                </a:effectLst>
                <a:latin typeface="Arial Rounded MT Bold" pitchFamily="34" charset="0"/>
              </a:rPr>
              <a:t>SOLUTION</a:t>
            </a:r>
          </a:p>
          <a:p>
            <a:pPr algn="ctr"/>
            <a:r>
              <a:rPr lang="en-US" sz="4800" dirty="0" smtClean="0">
                <a:ln w="18415" cmpd="sng">
                  <a:solidFill>
                    <a:srgbClr val="FFFFFF"/>
                  </a:solidFill>
                  <a:prstDash val="solid"/>
                </a:ln>
                <a:solidFill>
                  <a:srgbClr val="FFFFFF"/>
                </a:solidFill>
                <a:effectLst>
                  <a:glow rad="228600">
                    <a:schemeClr val="accent3">
                      <a:satMod val="175000"/>
                      <a:alpha val="40000"/>
                    </a:schemeClr>
                  </a:glow>
                  <a:outerShdw blurRad="63500" dir="3600000" algn="tl" rotWithShape="0">
                    <a:srgbClr val="000000">
                      <a:alpha val="70000"/>
                    </a:srgbClr>
                  </a:outerShdw>
                </a:effectLst>
                <a:latin typeface="Arial Rounded MT Bold" pitchFamily="34" charset="0"/>
              </a:rPr>
              <a:t>&amp;</a:t>
            </a:r>
          </a:p>
          <a:p>
            <a:pPr algn="ctr"/>
            <a:r>
              <a:rPr lang="en-US" sz="4800" dirty="0" smtClean="0">
                <a:ln w="18415" cmpd="sng">
                  <a:solidFill>
                    <a:srgbClr val="FFFFFF"/>
                  </a:solidFill>
                  <a:prstDash val="solid"/>
                </a:ln>
                <a:solidFill>
                  <a:srgbClr val="FFFFFF"/>
                </a:solidFill>
                <a:effectLst>
                  <a:glow rad="228600">
                    <a:schemeClr val="accent3">
                      <a:satMod val="175000"/>
                      <a:alpha val="40000"/>
                    </a:schemeClr>
                  </a:glow>
                  <a:outerShdw blurRad="63500" dir="3600000" algn="tl" rotWithShape="0">
                    <a:srgbClr val="000000">
                      <a:alpha val="70000"/>
                    </a:srgbClr>
                  </a:outerShdw>
                </a:effectLst>
                <a:latin typeface="Arial Rounded MT Bold" pitchFamily="34" charset="0"/>
              </a:rPr>
              <a:t>SUGGESTIONS..</a:t>
            </a:r>
            <a:endParaRPr lang="en-US" sz="4800" dirty="0">
              <a:ln w="18415" cmpd="sng">
                <a:solidFill>
                  <a:srgbClr val="FFFFFF"/>
                </a:solidFill>
                <a:prstDash val="solid"/>
              </a:ln>
              <a:solidFill>
                <a:srgbClr val="FFFFFF"/>
              </a:solidFill>
              <a:effectLst>
                <a:glow rad="228600">
                  <a:schemeClr val="accent3">
                    <a:satMod val="175000"/>
                    <a:alpha val="40000"/>
                  </a:schemeClr>
                </a:glow>
                <a:outerShdw blurRad="63500" dir="3600000" algn="tl" rotWithShape="0">
                  <a:srgbClr val="000000">
                    <a:alpha val="70000"/>
                  </a:srgbClr>
                </a:outerShdw>
              </a:effectLst>
              <a:latin typeface="Arial Rounded MT Bold" pitchFamily="34" charset="0"/>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
        <p:nvSpPr>
          <p:cNvPr id="2" name="Title 1"/>
          <p:cNvSpPr>
            <a:spLocks noGrp="1"/>
          </p:cNvSpPr>
          <p:nvPr>
            <p:ph type="title"/>
          </p:nvPr>
        </p:nvSpPr>
        <p:spPr/>
        <p:txBody>
          <a:bodyPr>
            <a:normAutofit/>
          </a:bodyPr>
          <a:lstStyle/>
          <a:p>
            <a:r>
              <a:rPr lang="en-US" b="0" dirty="0" smtClean="0"/>
              <a:t>SUGGESTIONS</a:t>
            </a:r>
            <a:endParaRPr lang="en-US" dirty="0"/>
          </a:p>
        </p:txBody>
      </p:sp>
      <p:sp>
        <p:nvSpPr>
          <p:cNvPr id="3" name="Content Placeholder 2"/>
          <p:cNvSpPr>
            <a:spLocks noGrp="1"/>
          </p:cNvSpPr>
          <p:nvPr>
            <p:ph idx="1"/>
          </p:nvPr>
        </p:nvSpPr>
        <p:spPr>
          <a:xfrm>
            <a:off x="0" y="1447800"/>
            <a:ext cx="8763000" cy="4625609"/>
          </a:xfrm>
        </p:spPr>
        <p:txBody>
          <a:bodyPr>
            <a:noAutofit/>
          </a:bodyPr>
          <a:lstStyle/>
          <a:p>
            <a:r>
              <a:rPr lang="en-US" sz="2800" dirty="0" smtClean="0">
                <a:effectLst>
                  <a:glow rad="101600">
                    <a:schemeClr val="bg1">
                      <a:alpha val="60000"/>
                    </a:schemeClr>
                  </a:glow>
                </a:effectLst>
                <a:latin typeface="Arial Rounded MT Bold" pitchFamily="34" charset="0"/>
              </a:rPr>
              <a:t>Awareness must be raised and parents should pay attention to the education of their children. </a:t>
            </a:r>
          </a:p>
          <a:p>
            <a:r>
              <a:rPr lang="en-US" sz="2800" dirty="0" smtClean="0">
                <a:effectLst>
                  <a:glow rad="101600">
                    <a:schemeClr val="bg1">
                      <a:alpha val="60000"/>
                    </a:schemeClr>
                  </a:glow>
                </a:effectLst>
                <a:latin typeface="Arial Rounded MT Bold" pitchFamily="34" charset="0"/>
              </a:rPr>
              <a:t>Child LABOUR Laws should be strictly put into practice, and then our country can easily get rid of this problem.</a:t>
            </a:r>
          </a:p>
          <a:p>
            <a:r>
              <a:rPr lang="en-US" sz="2800" dirty="0" smtClean="0">
                <a:effectLst>
                  <a:glow rad="101600">
                    <a:schemeClr val="bg1">
                      <a:alpha val="60000"/>
                    </a:schemeClr>
                  </a:glow>
                </a:effectLst>
                <a:latin typeface="Arial Rounded MT Bold" pitchFamily="34" charset="0"/>
              </a:rPr>
              <a:t>we should to distribute the education free of cost, give flame to the candle of education and distribute the light of knowledge among the people</a:t>
            </a:r>
          </a:p>
          <a:p>
            <a:endParaRPr lang="en-US" sz="2800" dirty="0">
              <a:effectLst>
                <a:glow rad="101600">
                  <a:schemeClr val="bg1">
                    <a:alpha val="60000"/>
                  </a:schemeClr>
                </a:glow>
              </a:effectLst>
              <a:latin typeface="Arial Rounded MT Bold"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dirty="0" smtClean="0"/>
              <a:t>WORLD DAY AGAINST CHILD LABOUR</a:t>
            </a:r>
            <a:endParaRPr lang="en-US" sz="3600" dirty="0"/>
          </a:p>
        </p:txBody>
      </p:sp>
      <p:sp>
        <p:nvSpPr>
          <p:cNvPr id="3" name="Content Placeholder 2"/>
          <p:cNvSpPr>
            <a:spLocks noGrp="1"/>
          </p:cNvSpPr>
          <p:nvPr>
            <p:ph idx="1"/>
          </p:nvPr>
        </p:nvSpPr>
        <p:spPr>
          <a:xfrm>
            <a:off x="152400" y="1600200"/>
            <a:ext cx="8229600" cy="2133600"/>
          </a:xfrm>
        </p:spPr>
        <p:txBody>
          <a:bodyPr>
            <a:normAutofit fontScale="92500"/>
          </a:bodyPr>
          <a:lstStyle/>
          <a:p>
            <a:r>
              <a:rPr lang="en-US" dirty="0" smtClean="0">
                <a:latin typeface="Arial Rounded MT Bold" pitchFamily="34" charset="0"/>
              </a:rPr>
              <a:t>On 12 June, people around the world join hands to mark the World Day Against Child </a:t>
            </a:r>
            <a:r>
              <a:rPr lang="en-US" dirty="0" err="1" smtClean="0">
                <a:latin typeface="Arial Rounded MT Bold" pitchFamily="34" charset="0"/>
              </a:rPr>
              <a:t>Labour</a:t>
            </a:r>
            <a:r>
              <a:rPr lang="en-US" dirty="0" smtClean="0">
                <a:latin typeface="Arial Rounded MT Bold" pitchFamily="34" charset="0"/>
              </a:rPr>
              <a:t> – to raise awareness and contribute to ending child </a:t>
            </a:r>
            <a:r>
              <a:rPr lang="en-US" dirty="0" err="1" smtClean="0">
                <a:latin typeface="Arial Rounded MT Bold" pitchFamily="34" charset="0"/>
              </a:rPr>
              <a:t>labour</a:t>
            </a:r>
            <a:r>
              <a:rPr lang="en-US" dirty="0" smtClean="0">
                <a:latin typeface="Arial Rounded MT Bold" pitchFamily="34" charset="0"/>
              </a:rPr>
              <a:t> .</a:t>
            </a:r>
            <a:endParaRPr lang="en-US" dirty="0">
              <a:latin typeface="Arial Rounded MT Bold" pitchFamily="34" charset="0"/>
            </a:endParaRPr>
          </a:p>
        </p:txBody>
      </p:sp>
      <p:pic>
        <p:nvPicPr>
          <p:cNvPr id="4100" name="Picture 4" descr="http://static.c2w.com/uploads/question/image/01/47/93/56/N1479356/1371495749.jpg"/>
          <p:cNvPicPr>
            <a:picLocks noChangeAspect="1" noChangeArrowheads="1"/>
          </p:cNvPicPr>
          <p:nvPr/>
        </p:nvPicPr>
        <p:blipFill>
          <a:blip r:embed="rId2"/>
          <a:srcRect/>
          <a:stretch>
            <a:fillRect/>
          </a:stretch>
        </p:blipFill>
        <p:spPr bwMode="auto">
          <a:xfrm>
            <a:off x="0" y="3581400"/>
            <a:ext cx="9144000" cy="327660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http://upload.wikimedia.org/wikipedia/commons/thumb/e/ef/State_emblem_of_Pakistan.svg/150px-State_emblem_of_Pakistan.svg.png"/>
          <p:cNvPicPr>
            <a:picLocks noChangeAspect="1" noChangeArrowheads="1"/>
          </p:cNvPicPr>
          <p:nvPr/>
        </p:nvPicPr>
        <p:blipFill>
          <a:blip r:embed="rId2"/>
          <a:srcRect/>
          <a:stretch>
            <a:fillRect/>
          </a:stretch>
        </p:blipFill>
        <p:spPr bwMode="auto">
          <a:xfrm>
            <a:off x="1981200" y="1542285"/>
            <a:ext cx="4648200" cy="5391915"/>
          </a:xfrm>
          <a:prstGeom prst="rect">
            <a:avLst/>
          </a:prstGeom>
          <a:noFill/>
        </p:spPr>
      </p:pic>
      <p:sp>
        <p:nvSpPr>
          <p:cNvPr id="2" name="Title 1"/>
          <p:cNvSpPr>
            <a:spLocks noGrp="1"/>
          </p:cNvSpPr>
          <p:nvPr>
            <p:ph type="title"/>
          </p:nvPr>
        </p:nvSpPr>
        <p:spPr/>
        <p:txBody>
          <a:bodyPr/>
          <a:lstStyle/>
          <a:p>
            <a:r>
              <a:rPr lang="en-US" dirty="0" smtClean="0"/>
              <a:t>Pakistan’s Efforts</a:t>
            </a:r>
            <a:endParaRPr lang="en-US" dirty="0"/>
          </a:p>
        </p:txBody>
      </p:sp>
      <p:sp>
        <p:nvSpPr>
          <p:cNvPr id="3" name="Content Placeholder 2"/>
          <p:cNvSpPr>
            <a:spLocks noGrp="1"/>
          </p:cNvSpPr>
          <p:nvPr>
            <p:ph idx="1"/>
          </p:nvPr>
        </p:nvSpPr>
        <p:spPr/>
        <p:txBody>
          <a:bodyPr>
            <a:normAutofit/>
          </a:bodyPr>
          <a:lstStyle/>
          <a:p>
            <a:r>
              <a:rPr lang="en-US" dirty="0" smtClean="0">
                <a:effectLst>
                  <a:glow rad="101600">
                    <a:schemeClr val="bg1">
                      <a:alpha val="60000"/>
                    </a:schemeClr>
                  </a:glow>
                </a:effectLst>
                <a:latin typeface="Arial Rounded MT Bold" pitchFamily="34" charset="0"/>
              </a:rPr>
              <a:t>The Employee Children Act, 1991</a:t>
            </a:r>
          </a:p>
          <a:p>
            <a:r>
              <a:rPr lang="en-US" dirty="0" smtClean="0">
                <a:effectLst>
                  <a:glow rad="101600">
                    <a:schemeClr val="bg1">
                      <a:alpha val="60000"/>
                    </a:schemeClr>
                  </a:glow>
                </a:effectLst>
                <a:latin typeface="Arial Rounded MT Bold" pitchFamily="34" charset="0"/>
              </a:rPr>
              <a:t>Punjab Compulsory Education Act 1994</a:t>
            </a:r>
          </a:p>
          <a:p>
            <a:endParaRPr lang="en-US" dirty="0" smtClean="0">
              <a:effectLst>
                <a:glow rad="101600">
                  <a:schemeClr val="bg1">
                    <a:alpha val="60000"/>
                  </a:schemeClr>
                </a:glow>
              </a:effectLst>
              <a:latin typeface="Arial Rounded MT Bold" pitchFamily="34" charset="0"/>
            </a:endParaRPr>
          </a:p>
          <a:p>
            <a:r>
              <a:rPr lang="en-US" dirty="0" smtClean="0">
                <a:effectLst>
                  <a:glow rad="101600">
                    <a:schemeClr val="bg1">
                      <a:alpha val="60000"/>
                    </a:schemeClr>
                  </a:glow>
                </a:effectLst>
                <a:latin typeface="Arial Rounded MT Bold" pitchFamily="34" charset="0"/>
              </a:rPr>
              <a:t>The government gave free books to primary schools so parents with limited budgets are now able to send their children to schools</a:t>
            </a:r>
          </a:p>
          <a:p>
            <a:endParaRPr lang="en-US" dirty="0">
              <a:effectLst>
                <a:glow rad="101600">
                  <a:schemeClr val="bg1">
                    <a:alpha val="60000"/>
                  </a:schemeClr>
                </a:glow>
              </a:effectLst>
              <a:latin typeface="Arial Rounded MT Bold" pitchFamily="3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NO</a:t>
            </a:r>
            <a:r>
              <a:rPr lang="en-US" dirty="0" smtClean="0"/>
              <a:t> laws are enforced</a:t>
            </a:r>
          </a:p>
          <a:p>
            <a:r>
              <a:rPr lang="en-US" dirty="0" smtClean="0"/>
              <a:t>The Pakistan Parliament is a part of the elite, so they pay no taxes and don’t want to make any changes to the system</a:t>
            </a:r>
          </a:p>
          <a:p>
            <a:endParaRPr lang="en-US" dirty="0"/>
          </a:p>
        </p:txBody>
      </p:sp>
      <p:pic>
        <p:nvPicPr>
          <p:cNvPr id="65538" name="Picture 2" descr="http://upload.wikimedia.org/wikipedia/commons/3/34/Pakistani_parliament_house.jpg"/>
          <p:cNvPicPr>
            <a:picLocks noChangeAspect="1" noChangeArrowheads="1"/>
          </p:cNvPicPr>
          <p:nvPr/>
        </p:nvPicPr>
        <p:blipFill>
          <a:blip r:embed="rId2"/>
          <a:srcRect/>
          <a:stretch>
            <a:fillRect/>
          </a:stretch>
        </p:blipFill>
        <p:spPr bwMode="auto">
          <a:xfrm>
            <a:off x="0" y="3810000"/>
            <a:ext cx="9144000" cy="3048000"/>
          </a:xfrm>
          <a:prstGeom prst="rect">
            <a:avLst/>
          </a:prstGeom>
          <a:noFill/>
        </p:spPr>
      </p:pic>
      <p:sp>
        <p:nvSpPr>
          <p:cNvPr id="5" name="Title 4"/>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latin typeface="Arial Rounded MT Bold" pitchFamily="34" charset="0"/>
              </a:rPr>
              <a:t>Child </a:t>
            </a:r>
            <a:r>
              <a:rPr lang="en-US" dirty="0" err="1" smtClean="0">
                <a:latin typeface="Arial Rounded MT Bold" pitchFamily="34" charset="0"/>
              </a:rPr>
              <a:t>labours</a:t>
            </a:r>
            <a:r>
              <a:rPr lang="en-US" dirty="0" smtClean="0">
                <a:latin typeface="Arial Rounded MT Bold" pitchFamily="34" charset="0"/>
              </a:rPr>
              <a:t> are working not the choice of their own. They are the victims of their circumstances and we are taking benefit of their compulsions.</a:t>
            </a:r>
          </a:p>
          <a:p>
            <a:r>
              <a:rPr lang="en-US" dirty="0" smtClean="0">
                <a:latin typeface="Arial Rounded MT Bold" pitchFamily="34" charset="0"/>
              </a:rPr>
              <a:t>These children are working as a LABOUR in school going age for the survival of their families and to full fill the basic necessities.</a:t>
            </a:r>
          </a:p>
          <a:p>
            <a:r>
              <a:rPr lang="en-US" dirty="0" smtClean="0">
                <a:latin typeface="Arial Rounded MT Bold" pitchFamily="34" charset="0"/>
              </a:rPr>
              <a:t>Government should provide the basic rights to these children and should also help them in getting education in this way our country can get rid of social evil.</a:t>
            </a:r>
          </a:p>
          <a:p>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A-child-labourer-walks-ho-009.jpg"/>
          <p:cNvPicPr>
            <a:picLocks noChangeAspect="1"/>
          </p:cNvPicPr>
          <p:nvPr/>
        </p:nvPicPr>
        <p:blipFill>
          <a:blip r:embed="rId2"/>
          <a:stretch>
            <a:fillRect/>
          </a:stretch>
        </p:blipFill>
        <p:spPr>
          <a:xfrm>
            <a:off x="-1" y="15240"/>
            <a:ext cx="9144001" cy="6842760"/>
          </a:xfrm>
          <a:prstGeom prst="rect">
            <a:avLst/>
          </a:prstGeom>
        </p:spPr>
      </p:pic>
      <p:sp>
        <p:nvSpPr>
          <p:cNvPr id="5" name="TextBox 4"/>
          <p:cNvSpPr txBox="1"/>
          <p:nvPr/>
        </p:nvSpPr>
        <p:spPr>
          <a:xfrm>
            <a:off x="3810000" y="2423160"/>
            <a:ext cx="5636479" cy="3046988"/>
          </a:xfrm>
          <a:prstGeom prst="rect">
            <a:avLst/>
          </a:prstGeom>
          <a:noFill/>
        </p:spPr>
        <p:txBody>
          <a:bodyPr wrap="none" rtlCol="0">
            <a:spAutoFit/>
          </a:bodyPr>
          <a:lstStyle/>
          <a:p>
            <a:r>
              <a:rPr lang="en-US" sz="9600" u="sng" dirty="0" smtClean="0">
                <a:solidFill>
                  <a:schemeClr val="bg1"/>
                </a:solidFill>
                <a:effectLst>
                  <a:glow rad="63500">
                    <a:schemeClr val="accent2">
                      <a:satMod val="175000"/>
                      <a:alpha val="40000"/>
                    </a:schemeClr>
                  </a:glow>
                </a:effectLst>
                <a:latin typeface="Bodoni MT Black" pitchFamily="18" charset="0"/>
              </a:rPr>
              <a:t>THANK</a:t>
            </a:r>
            <a:r>
              <a:rPr lang="en-US" sz="9600" dirty="0" smtClean="0">
                <a:solidFill>
                  <a:schemeClr val="bg1"/>
                </a:solidFill>
                <a:effectLst>
                  <a:glow rad="63500">
                    <a:schemeClr val="accent2">
                      <a:satMod val="175000"/>
                      <a:alpha val="40000"/>
                    </a:schemeClr>
                  </a:glow>
                </a:effectLst>
                <a:latin typeface="Bodoni MT Black" pitchFamily="18" charset="0"/>
              </a:rPr>
              <a:t> </a:t>
            </a:r>
          </a:p>
          <a:p>
            <a:r>
              <a:rPr lang="en-US" sz="9600" dirty="0" smtClean="0">
                <a:solidFill>
                  <a:schemeClr val="bg1"/>
                </a:solidFill>
                <a:effectLst>
                  <a:glow rad="63500">
                    <a:schemeClr val="accent2">
                      <a:satMod val="175000"/>
                      <a:alpha val="40000"/>
                    </a:schemeClr>
                  </a:glow>
                </a:effectLst>
                <a:latin typeface="Bodoni MT Black" pitchFamily="18" charset="0"/>
              </a:rPr>
              <a:t>   </a:t>
            </a:r>
            <a:r>
              <a:rPr lang="en-US" sz="9600" u="sng" dirty="0" smtClean="0">
                <a:solidFill>
                  <a:schemeClr val="bg1"/>
                </a:solidFill>
                <a:effectLst>
                  <a:glow rad="63500">
                    <a:schemeClr val="accent2">
                      <a:satMod val="175000"/>
                      <a:alpha val="40000"/>
                    </a:schemeClr>
                  </a:glow>
                </a:effectLst>
                <a:latin typeface="Bodoni MT Black" pitchFamily="18" charset="0"/>
              </a:rPr>
              <a:t>YOU</a:t>
            </a:r>
            <a:endParaRPr lang="en-US" sz="9600" u="sng" dirty="0">
              <a:solidFill>
                <a:schemeClr val="bg1"/>
              </a:solidFill>
              <a:effectLst>
                <a:glow rad="63500">
                  <a:schemeClr val="accent2">
                    <a:satMod val="175000"/>
                    <a:alpha val="40000"/>
                  </a:schemeClr>
                </a:glow>
              </a:effectLst>
              <a:latin typeface="Bodoni MT Black"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6200" y="1524000"/>
            <a:ext cx="9220200" cy="4625609"/>
          </a:xfrm>
        </p:spPr>
        <p:txBody>
          <a:bodyPr>
            <a:noAutofit/>
          </a:bodyPr>
          <a:lstStyle/>
          <a:p>
            <a:r>
              <a:rPr lang="en-US" dirty="0" smtClean="0">
                <a:latin typeface="Arial Rounded MT Bold" pitchFamily="34" charset="0"/>
              </a:rPr>
              <a:t>Forget corruption there are bigger issues other than corruption which needs our attention.</a:t>
            </a:r>
          </a:p>
          <a:p>
            <a:r>
              <a:rPr lang="en-US"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Arial Rounded MT Bold" pitchFamily="34" charset="0"/>
              </a:rPr>
              <a:t>Child </a:t>
            </a:r>
            <a:r>
              <a:rPr lang="en-US" b="1" spc="50" dirty="0" err="1"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Arial Rounded MT Bold" pitchFamily="34" charset="0"/>
              </a:rPr>
              <a:t>labour</a:t>
            </a:r>
            <a:r>
              <a:rPr lang="en-US"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Arial Rounded MT Bold" pitchFamily="34" charset="0"/>
              </a:rPr>
              <a:t> </a:t>
            </a:r>
            <a:r>
              <a:rPr lang="en-US" dirty="0" smtClean="0">
                <a:latin typeface="Arial Rounded MT Bold" pitchFamily="34" charset="0"/>
              </a:rPr>
              <a:t>is one of such issue. We don’t come across corruption cases every day but we see a </a:t>
            </a:r>
            <a:r>
              <a:rPr lang="en-US"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Arial Rounded MT Bold" pitchFamily="34" charset="0"/>
              </a:rPr>
              <a:t>CHHOTU</a:t>
            </a:r>
            <a:r>
              <a:rPr lang="en-US" dirty="0" smtClean="0">
                <a:latin typeface="Arial Rounded MT Bold" pitchFamily="34" charset="0"/>
              </a:rPr>
              <a:t> everyday with tea glasses in his hand and a question in his eyes. Have we answered that question????????.............</a:t>
            </a:r>
            <a:endParaRPr lang="en-US" dirty="0">
              <a:latin typeface="Arial Rounded MT Bold" pitchFamily="34" charset="0"/>
            </a:endParaRPr>
          </a:p>
        </p:txBody>
      </p:sp>
      <p:pic>
        <p:nvPicPr>
          <p:cNvPr id="12289" name="Picture 1" descr="C:\Documents and Settings\Hassaan Bin Nasir\My Documents\Downloads\516ed06093a0343f3b00049d-child_labor_copy1.jpg"/>
          <p:cNvPicPr>
            <a:picLocks noChangeAspect="1" noChangeArrowheads="1"/>
          </p:cNvPicPr>
          <p:nvPr/>
        </p:nvPicPr>
        <p:blipFill>
          <a:blip r:embed="rId3"/>
          <a:srcRect/>
          <a:stretch>
            <a:fillRect/>
          </a:stretch>
        </p:blipFill>
        <p:spPr bwMode="auto">
          <a:xfrm>
            <a:off x="0" y="0"/>
            <a:ext cx="9067800" cy="6858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12289"/>
                                        </p:tgtEl>
                                        <p:attrNameLst>
                                          <p:attrName>style.visibility</p:attrName>
                                        </p:attrNameLst>
                                      </p:cBhvr>
                                      <p:to>
                                        <p:strVal val="visible"/>
                                      </p:to>
                                    </p:set>
                                    <p:animEffect transition="in" filter="fade">
                                      <p:cBhvr>
                                        <p:cTn id="7" dur="770" decel="100000"/>
                                        <p:tgtEl>
                                          <p:spTgt spid="12289"/>
                                        </p:tgtEl>
                                      </p:cBhvr>
                                    </p:animEffect>
                                    <p:animScale>
                                      <p:cBhvr>
                                        <p:cTn id="8" dur="770" decel="100000"/>
                                        <p:tgtEl>
                                          <p:spTgt spid="12289"/>
                                        </p:tgtEl>
                                      </p:cBhvr>
                                      <p:from x="10000" y="10000"/>
                                      <p:to x="200000" y="450000"/>
                                    </p:animScale>
                                    <p:animScale>
                                      <p:cBhvr>
                                        <p:cTn id="9" dur="1230" accel="100000" fill="hold">
                                          <p:stCondLst>
                                            <p:cond delay="770"/>
                                          </p:stCondLst>
                                        </p:cTn>
                                        <p:tgtEl>
                                          <p:spTgt spid="12289"/>
                                        </p:tgtEl>
                                      </p:cBhvr>
                                      <p:from x="200000" y="450000"/>
                                      <p:to x="100000" y="100000"/>
                                    </p:animScale>
                                    <p:set>
                                      <p:cBhvr>
                                        <p:cTn id="10" dur="770" fill="hold"/>
                                        <p:tgtEl>
                                          <p:spTgt spid="12289"/>
                                        </p:tgtEl>
                                        <p:attrNameLst>
                                          <p:attrName>ppt_x</p:attrName>
                                        </p:attrNameLst>
                                      </p:cBhvr>
                                      <p:to>
                                        <p:strVal val="(0.5)"/>
                                      </p:to>
                                    </p:set>
                                    <p:anim from="(0.5)" to="(#ppt_x)" calcmode="lin" valueType="num">
                                      <p:cBhvr>
                                        <p:cTn id="11" dur="1230" accel="100000" fill="hold">
                                          <p:stCondLst>
                                            <p:cond delay="770"/>
                                          </p:stCondLst>
                                        </p:cTn>
                                        <p:tgtEl>
                                          <p:spTgt spid="12289"/>
                                        </p:tgtEl>
                                        <p:attrNameLst>
                                          <p:attrName>ppt_x</p:attrName>
                                        </p:attrNameLst>
                                      </p:cBhvr>
                                    </p:anim>
                                    <p:set>
                                      <p:cBhvr>
                                        <p:cTn id="12" dur="770" fill="hold"/>
                                        <p:tgtEl>
                                          <p:spTgt spid="12289"/>
                                        </p:tgtEl>
                                        <p:attrNameLst>
                                          <p:attrName>ppt_y</p:attrName>
                                        </p:attrNameLst>
                                      </p:cBhvr>
                                      <p:to>
                                        <p:strVal val="(#ppt_y+0.4)"/>
                                      </p:to>
                                    </p:set>
                                    <p:anim from="(#ppt_y+0.4)" to="(#ppt_y)" calcmode="lin" valueType="num">
                                      <p:cBhvr>
                                        <p:cTn id="13" dur="1230" accel="100000" fill="hold">
                                          <p:stCondLst>
                                            <p:cond delay="770"/>
                                          </p:stCondLst>
                                        </p:cTn>
                                        <p:tgtEl>
                                          <p:spTgt spid="12289"/>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WHAT WE CALL LIFE..</a:t>
            </a:r>
            <a:endParaRPr lang="en-US" dirty="0"/>
          </a:p>
        </p:txBody>
      </p:sp>
      <p:sp>
        <p:nvSpPr>
          <p:cNvPr id="3" name="Content Placeholder 2"/>
          <p:cNvSpPr>
            <a:spLocks noGrp="1"/>
          </p:cNvSpPr>
          <p:nvPr>
            <p:ph idx="1"/>
          </p:nvPr>
        </p:nvSpPr>
        <p:spPr/>
        <p:txBody>
          <a:bodyPr/>
          <a:lstStyle/>
          <a:p>
            <a:endParaRPr lang="en-US"/>
          </a:p>
        </p:txBody>
      </p:sp>
      <p:pic>
        <p:nvPicPr>
          <p:cNvPr id="32770" name="Picture 2" descr="http://www.kisgyermekfejlesztes.hu/upload/2081235578.jpg"/>
          <p:cNvPicPr>
            <a:picLocks noChangeAspect="1" noChangeArrowheads="1"/>
          </p:cNvPicPr>
          <p:nvPr/>
        </p:nvPicPr>
        <p:blipFill>
          <a:blip r:embed="rId2"/>
          <a:srcRect/>
          <a:stretch>
            <a:fillRect/>
          </a:stretch>
        </p:blipFill>
        <p:spPr bwMode="auto">
          <a:xfrm>
            <a:off x="0" y="1447800"/>
            <a:ext cx="9144000" cy="5410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32770"/>
                                        </p:tgtEl>
                                        <p:attrNameLst>
                                          <p:attrName>style.visibility</p:attrName>
                                        </p:attrNameLst>
                                      </p:cBhvr>
                                      <p:to>
                                        <p:strVal val="visible"/>
                                      </p:to>
                                    </p:set>
                                    <p:anim calcmode="lin" valueType="num">
                                      <p:cBhvr>
                                        <p:cTn id="7" dur="500" decel="50000" fill="hold">
                                          <p:stCondLst>
                                            <p:cond delay="0"/>
                                          </p:stCondLst>
                                        </p:cTn>
                                        <p:tgtEl>
                                          <p:spTgt spid="3277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277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2770"/>
                                        </p:tgtEl>
                                        <p:attrNameLst>
                                          <p:attrName>ppt_w</p:attrName>
                                        </p:attrNameLst>
                                      </p:cBhvr>
                                      <p:tavLst>
                                        <p:tav tm="0">
                                          <p:val>
                                            <p:strVal val="#ppt_w*.05"/>
                                          </p:val>
                                        </p:tav>
                                        <p:tav tm="100000">
                                          <p:val>
                                            <p:strVal val="#ppt_w"/>
                                          </p:val>
                                        </p:tav>
                                      </p:tavLst>
                                    </p:anim>
                                    <p:anim calcmode="lin" valueType="num">
                                      <p:cBhvr>
                                        <p:cTn id="10" dur="1000" fill="hold"/>
                                        <p:tgtEl>
                                          <p:spTgt spid="3277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277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277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277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2770"/>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2"/>
                                        </p:tgtEl>
                                        <p:attrNameLst>
                                          <p:attrName>style.visibility</p:attrName>
                                        </p:attrNameLst>
                                      </p:cBhvr>
                                      <p:to>
                                        <p:strVal val="visible"/>
                                      </p:to>
                                    </p:set>
                                    <p:anim calcmode="discrete" valueType="clr">
                                      <p:cBhvr override="childStyle">
                                        <p:cTn id="19"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2"/>
                                        </p:tgtEl>
                                        <p:attrNameLst>
                                          <p:attrName>fillcolor</p:attrName>
                                        </p:attrNameLst>
                                      </p:cBhvr>
                                      <p:tavLst>
                                        <p:tav tm="0">
                                          <p:val>
                                            <p:clrVal>
                                              <a:schemeClr val="accent2"/>
                                            </p:clrVal>
                                          </p:val>
                                        </p:tav>
                                        <p:tav tm="50000">
                                          <p:val>
                                            <p:clrVal>
                                              <a:schemeClr val="hlink"/>
                                            </p:clrVal>
                                          </p:val>
                                        </p:tav>
                                      </p:tavLst>
                                    </p:anim>
                                    <p:set>
                                      <p:cBhvr>
                                        <p:cTn id="21" dur="80"/>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12" name="Picture 8" descr="http://jubayerchowdhury.files.wordpress.com/2009/03/img_4198.jpg"/>
          <p:cNvPicPr>
            <a:picLocks noChangeAspect="1" noChangeArrowheads="1"/>
          </p:cNvPicPr>
          <p:nvPr/>
        </p:nvPicPr>
        <p:blipFill>
          <a:blip r:embed="rId2" cstate="print"/>
          <a:srcRect/>
          <a:stretch>
            <a:fillRect/>
          </a:stretch>
        </p:blipFill>
        <p:spPr bwMode="auto">
          <a:xfrm>
            <a:off x="3047999" y="-1"/>
            <a:ext cx="2913201" cy="2667001"/>
          </a:xfrm>
          <a:prstGeom prst="rect">
            <a:avLst/>
          </a:prstGeom>
          <a:noFill/>
        </p:spPr>
      </p:pic>
      <p:sp>
        <p:nvSpPr>
          <p:cNvPr id="2" name="Title 1"/>
          <p:cNvSpPr>
            <a:spLocks noGrp="1"/>
          </p:cNvSpPr>
          <p:nvPr>
            <p:ph type="title"/>
          </p:nvPr>
        </p:nvSpPr>
        <p:spPr>
          <a:xfrm>
            <a:off x="381000" y="2618959"/>
            <a:ext cx="8229600" cy="1191041"/>
          </a:xfrm>
        </p:spPr>
        <p:txBody>
          <a:bodyPr>
            <a:normAutofit/>
          </a:bodyPr>
          <a:lstStyle/>
          <a:p>
            <a:r>
              <a:rPr lang="en-US" sz="6000" dirty="0" smtClean="0"/>
              <a:t>But.. This is also Life..</a:t>
            </a:r>
            <a:endParaRPr lang="en-US" sz="6000" dirty="0"/>
          </a:p>
        </p:txBody>
      </p:sp>
      <p:pic>
        <p:nvPicPr>
          <p:cNvPr id="47106" name="Picture 2" descr="http://www.thehindu.com/multimedia/dynamic/00008/IN21_CHILD_LABOUR_8849f.jpg"/>
          <p:cNvPicPr>
            <a:picLocks noChangeAspect="1" noChangeArrowheads="1"/>
          </p:cNvPicPr>
          <p:nvPr/>
        </p:nvPicPr>
        <p:blipFill>
          <a:blip r:embed="rId3"/>
          <a:srcRect/>
          <a:stretch>
            <a:fillRect/>
          </a:stretch>
        </p:blipFill>
        <p:spPr bwMode="auto">
          <a:xfrm>
            <a:off x="-76201" y="327"/>
            <a:ext cx="3124201" cy="2662378"/>
          </a:xfrm>
          <a:prstGeom prst="rect">
            <a:avLst/>
          </a:prstGeom>
          <a:noFill/>
        </p:spPr>
      </p:pic>
      <p:pic>
        <p:nvPicPr>
          <p:cNvPr id="47108" name="Picture 4" descr="http://www.travel-images.com/pht/india474.jpg"/>
          <p:cNvPicPr>
            <a:picLocks noChangeAspect="1" noChangeArrowheads="1"/>
          </p:cNvPicPr>
          <p:nvPr/>
        </p:nvPicPr>
        <p:blipFill>
          <a:blip r:embed="rId4"/>
          <a:srcRect/>
          <a:stretch>
            <a:fillRect/>
          </a:stretch>
        </p:blipFill>
        <p:spPr bwMode="auto">
          <a:xfrm>
            <a:off x="5791199" y="139"/>
            <a:ext cx="3352801" cy="2666839"/>
          </a:xfrm>
          <a:prstGeom prst="rect">
            <a:avLst/>
          </a:prstGeom>
          <a:noFill/>
        </p:spPr>
      </p:pic>
      <p:sp>
        <p:nvSpPr>
          <p:cNvPr id="47110" name="AutoShape 6" descr="http://jubayerchowdhury.files.wordpress.com/2009/03/img_4198.jpg"/>
          <p:cNvSpPr>
            <a:spLocks noChangeAspect="1" noChangeArrowheads="1"/>
          </p:cNvSpPr>
          <p:nvPr/>
        </p:nvSpPr>
        <p:spPr bwMode="auto">
          <a:xfrm>
            <a:off x="155575" y="-144462"/>
            <a:ext cx="304800" cy="289792"/>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7114" name="Picture 10" descr="http://1.bp.blogspot.com/_MJC_-n8ZzoQ/TN5WDYmLwcI/AAAAAAAAVQY/pzm2_CS755U/s1600/india-child-labour_1570360i.jpg"/>
          <p:cNvPicPr>
            <a:picLocks noChangeAspect="1" noChangeArrowheads="1"/>
          </p:cNvPicPr>
          <p:nvPr/>
        </p:nvPicPr>
        <p:blipFill>
          <a:blip r:embed="rId5"/>
          <a:srcRect/>
          <a:stretch>
            <a:fillRect/>
          </a:stretch>
        </p:blipFill>
        <p:spPr bwMode="auto">
          <a:xfrm>
            <a:off x="0" y="3810000"/>
            <a:ext cx="3132406" cy="3048002"/>
          </a:xfrm>
          <a:prstGeom prst="rect">
            <a:avLst/>
          </a:prstGeom>
          <a:noFill/>
        </p:spPr>
      </p:pic>
      <p:sp>
        <p:nvSpPr>
          <p:cNvPr id="47116" name="AutoShape 12" descr="data:image/jpeg;base64,/9j/4AAQSkZJRgABAQAAAQABAAD/2wCEAAkGBxQTEhUUExQWFhUXGBgaFxgYGBscHRsdHBgdGBgcGhcdHiggHBwlHBcaIjEiJSkrLi4uFx8zODMsNygtLisBCgoKDg0OGxAQGywkICQsLCwsLCwsLCwsLCwsLCwsLCwsLCwsLCwsLCwsLCwsLCwsLCwsLCwsLCwsLCwsLCwsN//AABEIAQ8AugMBIgACEQEDEQH/xAAbAAACAwEBAQAAAAAAAAAAAAAEBQIDBgEHAP/EAEUQAAIBAgQEBAQCBgcGBwEAAAECEQMhAAQSMQVBUWEGEyJxMoGRoSOxFEJSYsHRBxVygpLh8FNjosLS8RYkMzRDssMX/8QAGAEAAwEBAAAAAAAAAAAAAAAAAQIDAAT/xAAjEQACAgICAgMBAQEAAAAAAAAAAQIRITEDEiJBE1FhMoEj/9oADAMBAAIRAxEAPwDBU8qxKoo5WA2Ax3LqadXQRfDHLZhSUZQFMxiXEaNNKsu0McclsNCfN13QkqdiZGBFzbte0HrhwaaCqwmdQOElHhwZohgZ6m/t1xRMRoLp8Six2xP9JDAn6YeZD+j2tXVmZzl4ZQqVabS4KzqFxA+t5xZS/o/zADLS8ury+IgzE2kR98I3EKgzOUM4FMyPcYKbjaW0nF+a8EZpVCnL1BO7rDD7HAfD+AXK7BdyRJmJiLdsFONBjB6o7ns7rMiTI6YIo1tKgg9oGGScMNvxNhf8MfzxXS4BpJK5gAMbhqRt9G/hifaDwP8AFL6F3Ec40wBIiZwHQ8xjIEDF3Fm8nMvRZlqQFIZJgggHYiQb7YBzFRmOpCVUd4xTqidB6UmYnYkb9sDGk4k8p5c8So5yoqklZDWEb4JCEUxaAeRN8bqjUW06R0ybnvgV80sRs2Bkzbq5kE9OmAMxUly5sekYygjUOxnkiCcNKObSkoLD09cZvLU6cagGbnYSJwRnqjeWFN55HGSSZqNK2dRlDIDHXA9PMzMQcKck7aAlwe2G2U4eig+og7kYZzf2BcaFnEMzqa3I4IqVD5c+2I18u8WKmTtacTWkRT0tvNsANFWZjSB1GFZydP8AZH2wXmi2rsBGKcGglw0IN5blf+GAa3EjWcagYBGAMmIM3MYvoZiKotvjDbH70QGnSSYGNT/R7mxS86qwVWkAM3xAQSQp5YxvEuM1FISnBMb41/g/JmrlYrLJaqzsR0C6Y+n54VJ7NSeDY8N4qMxT80wBUkgQI0zC/bob/PB9KqiLo1QRcXsdxJMzFox5nnuJ5qiVTKJrorTpqFcQQVQKSPVzgfywMvijOAy2TvsCCRB/Ln2xJws6EktnoOd4idBUElbE9J3523/LGFp1ZqVoPw1Cv0AP8cK+NeI8wyqDl2pSwuTYzZeV8R8CZepma70jUZUAqu7hQ0sDyJ2mR9MH4qjYymk6NHTacdePniyp4eraoXMJb9qnv0uGGIVvDvEAutVoVBEwrMp6cwe2Jdf0dSRnPEVdDRarTCCpSfyqloLgzoeYuR8N+QHTCfg+XV0L1msTYc8Nq/CGo1q1HNKreZ5dQ6ep1NCkxsSQfbFOZ4YoB8uKY7nbHVhI4pbFufqqKyqCVW3sBgzOUFrVECVZPMDA9HK5Sfxar1G/d2+2KKmaQf8At6RBB3O8YNfRhjxbhEARUvse2OZbg6sAr10jntOAvLzDXKwCLjA9fIo7Kqgg/rTjL6YKHT5FKbaVzOleQjA/GfLJQO509RzwrBpSdQMrYHE+KEMKYmbWjGSyZhtOnpYFG0oN9R3wJxDiLAkhy09OWFBm+ot2wVwuvB0ROre23fDdKyYZcMqujAuJ19eQw8p1PUdSyORwIauhVuD774FpcViqw3XkCMTywlmZrEa564DNbFj19ZI74s/RMNZihKYNk3OINS9YHMY0/wD4TWmNSVqjmbBVH3wUPBuoBvMYMRz0g+2EsdRZlqzjWkgd+uPR/CTFMopiQwc+2ok/yHywHlfAdNQKlQuD7jDatRZMqtOnHqdaSW6vpE9bXwVpmSppszqVSTi3X13w6reE6lLLis1RSbhl0kQQzLYzcQs364TVTNt4tPXHMdsZKSwI/FlNv0dXHwiok/Uxhl/RvTCBmtOmb2+J5t/dXfEOKUXqUvLJVVLqxuZhTItFuWCMn4b83I0XpuaVYifMRjcFjCsARIAiIj74sn4pEZrzv8NBVzzAzPOYwxyXEddouNvnyHTGNo+HeJCCMyji4ioNX5gnBOXyXEqZvTy1Qcod0J9ibcumFcfpm7In47qkVEbSPw0BIHxEMzLfrB2/vdsYGtWpuzEhzO4nbD3g3HP0nNsa4hDT06J20VPMif8AHfvjXZDKUDWciilNPSykiehPqgkzHfFP5pMjXa2jy3JekkUwCCekkDBPEaTImtKdVY3YowU9bkQcew1+GHehmWa0hANPciY5C94m43wyyZpmmUrAqwPpcmSZMXEQV69r43bOQ/Fi0eF0czXNPXrW2w64DzFVoAJ3Mk9O2PTeMeFsnTX9INI6SYYI50qZiQAwF42tuD2xRT4VkGSP0exErqZgCOo9U3+eHuIjhI84bNfqgQptqjBeZyhVaegagBJnHor8D4aFj9HPX01nEWG0k98CVuE5A2itAmPXJHTVtPyxm19mUJGDylIkfDqDH6YuyWZphyAgGm2Nm/hFRDK7Jy0yPpPXDOj/AEZ0mEuzKxNxrH5jGN1aPOq+lCakyeQxcpGlWcCeuN7V8AZWn+Izuw5KDIwM3hDL1nUAvfoYI95wKBTMXRpqXLDbEy+N5nPClCkAp5WBLROFp8PU/wDTY1MdQZOnmCrKQTjmdfUyC86wSZ73wFm6S6QLi4FjynDPI5OmaqarrqFicQtHU44Y9zueAC3mXWPfbbHPEh8n9HUGIYG3WCZ+uKKfDkGYpGLK2vTO8bfcj6Yu8S/j1Kf6oDbahItYd8UUvFkJLzoZ8VzYOVpajJKI29jZye8yY+eMY6xMG0zHcTH5nDjifCM6UULUy60QAKepHNQAjVDQQOf0jCl+E5gTqr0xE2Wi2/LeoMS6loyoEqvjU5bOAJTVbhUUbGPhA2j35YyucyVZablHRnVWMeWw1QCxiHN4/LAf/hJCxNKrVp84Vpjr0P354dR/TTkei5LiKbHmbT36H3wRxLPUhQfUYGhrmN47gxMi+PM6eRz1KdGec9nk/ZiwxLOnPVFC166uutNk0zf9bSALRzwOudiX+C7hWUP6dmGVb01qVBb0glQRI6Eubdsb/wA9H0qD6jTBM2A1ElR9JPzxDwu6tkyWAD1ZLQN7QJPM6QMKcnwWa1So1SKgWn5RkkQE06XWfhJ1bXFiOYNZO0rJRWWS4hmG1kB2AJuASMAsDiWdrMarEo4JO2kmOtxYjvOIo1ySCIFhpNz78gMQOqOg7huc00q9I6iK1JlgExO4Okbm0D3PWyrJVi1ClJPwke0E2nA/EM4KakuSoIImD02kbYaf1O9GjT/Fp+oSoNNi19/TqAie+GulkRq3gpDHEQL2x3yGj47/ALtMAfd2x9lqZDqTUeZFoSO2yg/U4DQwy4qzKxAYwDe+xwRkuNVgoh5HcYX1EZsxUR2lYDaovJ3t0tiqtSNMhQwNvb6jDLAqyx/meK1VggiCBy64ozPEaughW02GwAwDXzoNMaTeAI9sRpNUqJbSpjpOBbDgnm6rHckwLTfFP6c/X8sBnOvcMVv0U/zx8J6/bByYtz+QqHTpKySLX5GcEU6LpVGqARDDmDfbE6ec1PTiTfaMGcYqJ6CCZgyIOE9D3bHPBq2uozMJAUQQPrztvhfxMqag8v1QSTJ7kT9xgzhdMpQWpOkMGF7SJO89bR/Zwr44mkTA3EnsSPvilVE5tz/00wWUpVFM66csCRfSSlu0KMKOI1PQBzneTsft/HbGZzPjapkkWmaKvTYEoWMEQ3qGxsG9t8Ic3/SK7kkUFEmfjP8ALAjCTVpFO0YumzY5NZJn9YEXMbqRePfFGSqSit1CkjlcA/njGL47qb+Ws+5xn04rWWAKlQdBrb7Xw8eKXs0uSJ6wzXthbxszT03EuqyN7ypv88YP+vcyL+a5Hcz+eC+F8bq1K9FahLDWoi25MDl1OD0YveLPVPCOTFOhTVuSiOdoBP5nAvGXiImzkG0SNOr6Sxw9yzlUJG+kT9AP44x3i3OPQNIkMy62LqImPLbUbnlqn5DAatEozSkC18yZ3+n+tsUNV74FyFQ1lDqIU29UC4udt8HDLNG025HvG+I0zt7L0K+N01ekFdtK+ZTlrnQNWlmgbwGONxxALU8tw4ZDTGiD8Q1RqHQEXjGcp8PWpCVWFOmSpLqWLjSdUCmFhpIG5tc32ws4pxmpl28kIHVAFV1lVYciFIMe04p1tJEm/Js0rJeBtJwHVbTBJAA5/PGcTxXWmfIB63bl7Yo4l4gq1k0+SqAQSRqMQdxNhg/GwfLFGwzvE1SoWZSNcAEjp7YXZXM+azsQR6oWQdgOWHPDqoqGgxEFlJIPWL295xLOsFqLeN4wPQVu0KteDuH1wEO4MExHWYx1szNYL+6T98dzFH1hhzUD6HAWTCmjSZyYBnnOCxkX/Zx9kqkVn/u4POew2A2UDiEXEm+CGbUdZkcoG18Z1c3+61jBEbXxoMrmFZNyASLkHEUirl9GnR1FJKZOoXHubnb5jCLjWbAemDOnWkgbgaxMcrYsTNAAeqRNo5DrtgGv6qwkyPiLcgFv+WLvRw35EfFfCEzVOmKTNqUufMIsdRkrp2EQIjf3tjGnwpUFi1P6Gdz/ACxp6nGdD+T5bu/qYQFChdRElmYBRbc7YP4XwqpXGvVTWmT8YZmJ/sLoAa9pDae5wtySLtQkzHp4PUiDUKty9Pp+ZJkYdZXw3ldCU6is9UQobWFUjUSTMCBfY/XHoGX4LTZNCuztaSSqKvYtpaTzgSb3iccqeEaAIPnsDufhI6xywrlJrYUuNejHcf8A6P6FOir0w5hvV6ybNABnYCf/ALe2E3BfCtMVVcs40sGAsbggjlOPUOJZd/JZKbo1hCPRISBG7U3aPciMefcbfP0RqTLZYpq3osXggcyW1DuItzwvG+TTZn8e6N5l7J5hPpAJiNzI5++MX4r4glbMooAjyXLdiWFOPod++NFRzYNASBsLEmAY5RhDmstTZwNMv5dSJuIDIWB63Ix0+jnSEnD8xTUeSGAKRY2O24698HmrGMPxavpqMAtplS3xQdp5TywMvEXAszD++cJ8beUW+RLBvnzQHxGMdyWY1rr3kmPbV/LHm71STJw24fnM0EUUx6RYHSPzOM+HGwrlzo2lSpgDizjyasmB5bRPWLDCI5zPNO4/uIPvGO5PKV2q06dT1+Y6JGqbagWtMRAO9onAjxpO7NKdp4Nl4dg5agHkPysJiLSd4jDitw3LPpZ6x1LtNhPXGh41kV8sFUA03ERt2hQDbpbvjCcXqjWg5mfywZ2nYOJ2hr/U9FKivUqEgiPSZMc8FuMqkaCxP7xmMZWi8VALn0nBSN6om8HCqVFA3OJS8waVJ1CWYCNrRvig5an+w/1xVWzITSSGbcHSJI6SMAVM/Vkx5kTb0H+WGsUpQSx5yT+eDqQ9ETyOKRl1LE3Ek7E4vpZBQpjVpE7knEkh5NjNVsBHID3tjugl1sB1JiBgbh9RiqifUAJkdRM99/vg1fS63BMi3Xfl74qcmbF2fyqVGYMraNYJnZiVnTPS1x0OGuqqxWnTEQJJFtI2t05gfPpdZxCnUis5YaabDSijoBqM8+YxLhGYDgR6qjktcehAR6ZY2sgBMXEbYRrI8Xg2VLM0kXQWUKo/2kHvYwB88L34gkny6ixaz1St/wB0khT7EGeo3xhOJ+KqgqHyyHSCoi0wZ1AWgG8dsFP40SFRqehxGraDPQj+OD0YVOKNRmuPVRJqWHLQSs9dMlkJ/dP+I8kVHia5mo4oltA0+aHUKSbw0AnYK0i8wLCBKyn4mo1DGkXsQwsfrBPy+mG/hfJ0/wAVxBJZf1tUBVLRMAyJUQRO/XBUa2K5fQ5K3EbXP3wDWqAVgP8Adu21gNaDfv8A8pwTl6/rMxYlY+dvtgGjWV62YM3lU+QEx9WOKCxyzJcRy1NmZXizHtHzxSnhlHIFJjVb9mlqciesJv27jDTxRw8VKdEDVq88q0RGkrqkTtsca7gKLTppTUFVGwDD/p3xPMVstKab0ZD/APn1YLJy9Qjuyg/NAdQ+YwQnAMxSW2Xq6QD8KM3O5OmceiVKqqJl1A5tVAH10HAGb40BBpq9Vo31MV7+oKAfb8sLTfsK5K0jzylXBJAmQYMA2PQ9Pnh94Npt+k/CZaEE2uWB+KN7THbAuYzQqV3qOKYNlPlb9fW0kMw7Exh5wFAoSsCRpqq99zpOx+VvngKPlgdzbho1lV2ambgeksRpG4pLVg/rExrEk8hjGLwiMzWm4JUoW/ZIt88b7L1FgFjN0J6Etqy5n/hxleL1FRFdWBYn1KBYBhrEN0kkRvIPI4vNYOXjfkKswmioRYCAbYVZwlaxMRKrfDLOZpXOvzIbSBp0Ei3ecL+I1A94IMACDiJ1Uz7LVT6jPPriZ4g37RwMmX9Vie4xI5Rehw1m6suydQusgTJMd774syubfQyhEMgr8cdumKeDZpIF4gcwRifDktJBAJJ274l7AMKtF6ejUB8MWvMWxcMqoYPsJX223n5TiXE3UwZtG8xE45YhFAkmw53gC/1xWOUQnhlupBl3qi7NVCqLXOqbT2BxmM85pZeoCQGqMUA6KSWO23oVV+eH3HFproAvRy4LqLy9RvSg+U2HMnCOrklFaotZWglrEXhwJjl6SCtpgqcZ7NHWDP5+miMhB9DXVhsRNr9Rafn3x3itOnVLMIWGMfWB/ruMF5jw2BUNJKk6gWQkWNgI+pP264W08uVqeVUAB2aeYJj+OHTTE6tAK5azDuAD9z/rtj0rwZk3p06iVXDggPTYHkQVIPyCn54wniXKLRKJT2MjveOf1x6JwaooBj1HUtPp6gmrT7j/AJsZvRlHZOq2gmwn4j/r2xhMpxQkGoJliSfcsT/H7Y03iDM6VqGDrKxHYjn8gftjK5PJeSNJ5gH6i8dpn6Y1o3sNzPEmNJ2AgoA0nYHYe+5wuy/ijOAQtTT3VQMPuFcINajW9QBdSqKSBqIRiSJuef0OEPDcg1SnLAInIkgSR88HFZNK2Xf1/XNyxDdQik/4mBb74Gr8XrVQQalRuxNo9tscq8NtZ5I29QI+TDAT1HS2odYBGCmvQrUkPuAamVgELaTJIHXafpjY8KLGnBUoQQIeIMX5HmBjJ+CMy1OqaZv5oDapMAANPzmBGNlSqfEbMsgH2sSJGxgH3254lVTOhP8A5jKpnGKgAkQov+7UgE+61APbCTOVZGm8kklRyhFUfmcX1KgI1NGkhiQP8NVfrDd5nCnO6kqM2o9D7jc/MBTHfFJPAkF5FTU2gmD9Diqvr0k6CI2wSmcqNSB1m4nfFVdi1I33GIUdN4B6tXQoYspNrBr3xf8ApHt/iGE9cWjBH6N3GLdET+VhmW1ASCd/44ePmWjST0wJksmDlUmS5UE3jvi3iHD/ACwG85yYBiFI9p3xAeyzMtKwdtjiXDax2AkiTsY9MC56yQYwPncuypJedjGkYu4TmIYooLFpiBzsLxfSNyegw3HuhOVWrPuE5ktmbqpFISQRvUYAUwfYEsfcYK8W8PLUTmULN5Z0hd5RU1VHI5MSNUDl3JwzrcPVKS06Z01GNyfigmXZu5lgJ5e2HuUpGqERoE62kyLLAn7j6Yo1kgng8XqcSZoIJUEyrDQRtYHURAv1GFHEi7NqZyxWBPojc2GljIHvzxvfGHhk0PNzFCmTQBmpT0keVIHqTVIdCSSRMqe0Yy/A+EVuIVRSy1MACS9Qj0IBuTEyegFzjJMLlgDyOXq5qqFQBig1tO0SB/HbG8o8IGUSnRuWZixc7mpZkMx8J+CP7PfDjwR4KGVD+dD1QwcBWsCCPiEXII6kX2wbxTLip5YALECoQReSDDCeoiQO4xvYtrZms/Qp1WBeslJTGovYQRvJO5AYb/lgHjua4dQBam4zdXQAApiirDdnYRrOqfSLREnEPFdIqrDVpljqE8yRI9pJ35T2xkuEcNFeqtMVEXXszuFHteJJFgvMkDDUZyNpw1DWRaQqgqwK1W+EBqjIahVSgafLApCB/wDMsekNAacCVw2VcnUjNpaepmT1/wA8aTiLUeG0WqA+ZmCoSmW5mAsaZI0NTqarbFCL4x3Es35LK0xqEE85EXwkh41thGT8I0hUjUWK7mSFXpPc4+HhbL6yHBU3IuCGExIN8Syuap1LVNJvM6ypPzA3/LAPFatJLUioG50szH2LECT1wvluyvj9BOXphcyxRRpREUdLztjVZfLKaZIVQ177CTb5i6b2vjLZSm4VQSLkOee52P0xs8yoDFdJBTSR2BakBq5FtIMxh4O3Ys1SoS5hwjE/qAbdTTGlhG8tTI398B57KSwRiYFpBiQtgZ7qV+mDc88MAYhSNX9xik+5ptJwsMlwL2Ugn+zK394Bw0tEobLtCAaAG0hYjV8rHF+Xy1KIElejMTGAsu4LOJusA/ni3KVFDNJ2++INM6lkrzVFaTRTVQN73v8APAbZtp2H0xfm2erUPlqCOUmMLai1QSNAsTzw2TYNHSrkIF5hdI+kYIzlbzBoAGoKDv8AxwvZpN+mAqVQ+cw39I/M4SgvQ8zbEgiBYXv+WO+GiwriCy+lpKkgxHXC7XfDTw5V/wDMR+6TH93Bj/SBPEGabI5GnTXzRqcGSCdxO07X3vhnlFdq1TeVRdMfvtH/AOQxxMxKKCAJ5Achyxdlfjcg7gD6F5v746JHDdjDNUNSaHCg6l582XTMDnJjuJGGHCKFOnR0Uqa01RikRA5Fm+ZJPfAlMMWQsbi4jlFvV7g/ng3MVCFaxhWkA2DSdj8r/LtgR2BipcuNK3kurkMJmZk3/vYSZ2j5ZRCfgeCQb+pJJ7bffDfO5ylSq00dlUsr6VDAs2thp0oPUFAWSYAEjvgHxDS8vLkuo9dVEQSJ0wACT+0YJ7CPmEnYc0Yj+kShqpwqFnaQNKiSTa5AkmA3XGa8P8L0IzVKJeqobQjiyCL1Kim8LNgbSVxu81lvJoo+7LVBFyp2YaQRcGBuLjcYzXi3N510KulOnTiDVDKRpZgBDA6ipN43OiTthhkZDimbLVBqbX5dgNxIHw/Ifecbk8LpZmglGuU8+HqhKRBqICBcDdgIJi+20EkZ/wAPcJ0EOwuzBEDLJt+I7Ebq0BI7PG+NbSCkglE1XYSARLG8E32Awo8VaMBxXIvk9IqoKlJwDSrp8LA+9g1jK7iDjnCOHPnWbRpo5ekNVeu8BUWwiepkAD8sek57w1QqKxCNrqgF6aHSj+lWDBD6Qw/biRJN9jLjPh50oUEby6NGnUOnLUQSrkKGVqtRr1G1XuAPTzMHDUti29CPgfDl/R1rS1SmF0ywAIaNa2EwCmkgm/UDDPOZkCmHNiqsGHSLhjN5qVBI6g9Zx8mdZabU0qVNElgltJJhiSIt16SMCZpQ1AIdqiMpIEy41Ikmd5cEDtNsZJIebdKyriqg1igv5hOprwPSaZUdRIQz1wryI1uzdQtu5UFvvgjiBK1CQCG8vXY8l0kgdJ0z8zgakzImmYDMzzzIJ9P/AAx9cLN0g8cbkdpgAv3b/LALONTe+NJwdQ9P1bycV52x0iAAbQBiN2XSoU8IzehmkGSbWPTFFXPLqO2554f0szYAGIxl8zOtr/rHl3xRaAzV+J+DIvladSSDJUxOEuXyaK8XJIuSb41/Hc2cwEJKjSYgDqMI8zkQHDavTHTfEmn6GX6DvRUMYHLqcMPDVJfOLBZYq25/djrymflgVqBeoApEEbm3PBnD8s9Cs0xYEAzzZY2+eBBPsmLOS6NGrqNGh2tpF45nt88E5ZgSwY/rcuhki/S5wvzOUEKS0qI2nrPyN98EZd4KmbmV7WMgx3U46ZHHWBzluIrVTQjMHWJBGoWsRBvftjuYz1epUpAakptNx1KELNh7iQJnfoE2RWk/mgkA79BqETHO82x9m84EhbkzKj9kWA0nkPTMc+eAnkVY2DZY0lqvT8omCNRNQAsxuSwI9Xa5xX4ur6v0empDHX5k81AIkchJIi4kSxw14tWyuXc1q1T11I0gXsBFlHyvyOMpmqj16rELUSmqjUSIYzMKAbqN5O9/nh7Q2yvxKpNKrpYwNbgdBpERz3G+PPuGA1a9Gi0Ei0E2hVYIGPP1EH7Y9A42A2vXcEKImLQR+Sk94xnuH5PRnEcD06SHsIYqNStF+QP0GFk6Y0VhsYimoKkvJWyyLuFPmu82ADkhdrhe2D8tRHp9OmRKoDzCFmVosLn2tjPZyufPqEXHqVSTsKSstyT+tp298W5TihVSZYAkBmIggsCefZY+eCkMj0fgdEaF1WKq0zuAQwKnpAQYH8UAv5G+kFif8GkfTUPrhZwHPeY66JLOHeOoNIIJnqxn5tgnxNxEIEloI8wRaZDAGd/2YjnOM0BbFLURpBWCSISTZjpDCbSo3EnphfmKSkgD0w7w0SVLIXUqTyOiJv8AEcQrcVbWUEhjYL7Lb/vgThvEQKgm6sVSD7pseoVmGDQZ5QHn2LVz5hk6QRpIA06dLXHU3jvjtYiodRJHIC1gLWx9mcu5JgSQq3tf0gn5fyOAkd1BUo+/SRiM9l+KlG2HZTOeWIEm5MzgjLLqB8xwJkzbrYYR+YY+BpvyxxuIAAKQZG9jbCD2hlTqrJEE73Bj7Y5+hUeYb6nANJmWCUJB2jBX6XU/Z+ww6YNh612JG5AN45Y+zb6mXRJAme3vjtKrEweeJ5AWY9WJwgGrdlQqMrTpJ9MT0vi/IZ4vUBvII3n8/li3TIkfnf6YsyTF2RCReN9rXv8ATBWxZKkzTUyugiSEm/O8zF++IQgF/THwmZv/AAxxKhVgAqmRO1jzFsQrVZAJG5iOu9v9dcXbOWwvhDMC0+pSIJa0i8b/AD++DK+UNVy2mwAVZi4vBj5fbCejWJ/Di4PqkAdzHygewPXB/wCmlFIb0voFiRcCQrH33+ZwjWQtFWbpBNRFNQTEEjUJE7bwZ9u52xRpC0oJvUaWYn1E25CYEWFzimnnHZQrMP7NwSPf3OJVKYch40hNlBkmJN574eKF90Z/j2ZKH1EgEeowSYE2EbDt9YwD+lBl1AwRf6L6h9Jw04zly1JgQSxBA1bAdY/jYe+2M7xbO6q60gfSGCubXOkAj5KT9ThZK2iscJh1Dg+pRqBbVEjf1NI1dovfF2Y4cwYOTqb0kM1wVVdMQZEQCffDClnFsdQDDT5hAHrAV4XsAWG0GTimpVTRpX/09EaBIIYtNnmYjlhzFHCK1TLkxraaZpmSZQkEIV/ZhoEdzgzNmpWqMSAQwKrKiRfUSO8Bzio5/fUTAcFdEAwAD6pmf8ji1+IAkFiLVCVCSLdW67/njGKH4dIMlihZWMm5KqQbxMXFu2FHE8g6wwuyAFQZsFbUPtA9hh03Efh1tqYM0FZUKCSAYBgkiDfkcDmsCLkkmNR/aheQ5XHTBMxK3EteYUr/AOmyWE7QQPzJGCMxUhjcdsIc7qWsiLNwdItC6jMDnEib403CVsfNWkzDchT+ROIyWbKcbfWgbKOCpvzOLS4C3gYLq1ELGKaLIGwxXRCgPKqb8xhKKA9SoNK9OWK2F98WK4PIAA2EWwO1czg2NE265SkP1QPYYuFJOSj6YmuV7/xxaMqR7YVgTQMuTpH9Ue+Ply1JLhYO0i8SOfT3PXFxSDBBnH1JQHW5HqWe94/MjDQWReR+LCcyPT6XuAI26dcUVazC7+WGixIaSDHwmRe/I88MM60OwhGjczHLcx/I4V1s1rNzCjoLn2N4/lyxSzjR2pTRhLNBS9kJ9gQTuTyBJ745miWJkE6gIYrO19tV/n9sXZdZAkoFOwi6xuR6rWtcc+UnFnB89OXJVSxDPCvuQxLKehkFfrvjIYoyGUpatXmiSPh5n6k8+/XF1epQRh8TtsLgAXvue+LODsjagaKloNyN9rERbBJ4dTAlqSBgJKqJ5Ha8/I4pQjpOmZDxjVUU3gBSbBQdTNvBNrCR2nGU45wKpQq06gJNJyTJ+IOVLlGi17wY7cr7fieYp6GfTomd4JhRqEmPiLCOe/bH3FKk0yCJEgkDe1zHe2ElhorBWmYgK14DerSZvNP8WSFH68BRc9MWLqDAEsvrf8UgnUNNppzYegc+WNdTpAenSNUVCpuUgQBrPJgSNhiitQ3CqNaikTLEJffQecwRBGCYyFKpOmZU6GJLSZIlpAAEGJ37YmGNviT8Ntxq1MJO1oO/XljTPRHq8tSxV1B8yVUCQSASPVK2n97FIy6EnQuohwp1+kADfSdPqmQPnjWFGbrU2KtIZPw0AUerXBCn1GCDcbY7mBUEtDSS8INlsG1A7m82jGloZemTCKW/EKv5hIMAEHQYvGqZ7YrqZZCoOkqvM31zq02WNvnywbAIPDfCvPzdYu3wLZgLSxgQDygNjW5fgYBY6iRy9sd8O5EBqpFmJUEbwBqAw3NEicRn/ReH8ihuBpM62+mK/wCqUEjUxk4duhG+B7c8AbAjr8JWfSSPfAp4OOuH9dJ54BM4agheVzTBiPUOnTBYzb9Y9sCBJ54sQAYiKXCux5nBWRphm/EYhZs14BFxsD0wEBhjSzdBqPlV/SobUzyQIF7kCVjt0w8HTyLyZiNWyZbUfNBQiwVZYG8wZB5YDTgqlVDO5YHe1/kdvfEzwynoFbK1lqE+kAvqAB6VBLA+4NzywiQZuk+o0jL2n4gw2liDYDe5xWjnUbQVmVApNfSIIBJuSSRpEgCbDF/DMq8PeNIDwt5UW09pG39kYHqVGrMECIz0zqNwAIBCie8zb/ZjrgnhmTrZer51RlhgVZJaNJINmnTIIH6u04W6N1xgtocYRtQpVFVwAfUpT3EGCTi6vnAAWX11G9PoU37X3H88BGlQSp5zU1+IxTepTVuctT1MAR2a3Q4G4j4qphWWmp1EgKgNwDGo6dpiewnDqROn7AuNZZ3GpkUA8mPp356TduZ7XJwLx7NaaSEW9SG82tz5jF1fidFXQ5kzOny8shDRNg1eptAkEqBc7k7Y+42nmEayoZn1G0Am52nqdsLJ5ReGmZ1OItGnT6iyjy76iGXVI5GSq88VvxNn0iA13lASWUJtI22nnjQHgKkEi7qNYQD8SVbSh0m8ekc+2Bsx4fprqCkkpAhBLrrGk6gNrEzh7MJm4sz6ZudJeEJaCDB1AG3oC3POcdPFXYqQNUrqIQ6yDMGRNvSF++GT+HUEhWkqfLPl3IDeltQG0Ak35jEanA1XZtj5X4csYYQxOm4ABJvzGMYX1OLMR6QH9Gs6DJU/raultN4xE8UckGVIBphnBOkao1Sx2M6vtg1eBIDE7k0jo9VjvqC7bDfE6fBQf2fUSIWSPwwSNTD0rud/+zACfCPEmZ35SoPve8dRffGkbMTa2M1wvJ+VXB/dI7X9cA8xc7YeM+Iz2Ug8Fhc4gx9sVVKmKvMmYwox2uemBdWO1WPO+ADVPfDJjDZFtM4mbbAYpSqAMTpv/qcSZkW01vvOBeK0tVGqBIJQ39hMROLQQsxfrF8cqj0mJM9uuBZmYbhPDK9Q66B0RuwfSR01aTrA7kRjXcI4dxFSKhqU6wpgwjVS2qzWBCyNzcmL4beHsjl/0pnzCKVRGpiU1XPlsIAB5TsOWGWc4PRINTLTlqQkBy1SmpJGmysdhMi243xY5qWjN5ThWc0yKOVUuS5DPU1qWvpJFNrjaA0AAYvehWy7LUr5pRBkUKaE6/3dVRgbi1lnFT5qi9QBa1R8updaZarV1VQNKhquiTo8xW0swghjG0CWU4flfOpwKgdquj1H1g0svpFYCbEuWB688AKxoScb8aPXbTlMtpRQdQcF3MHdtB9IBI3JFxgLhoz2Zby6VNw53IXQSO9RiLXxveCeDqLeZWompSzKEgMlQqAeZA6Ho0ja2HVHN16oK1qlBGX/AOYfHAsJQwk9TPyEjBf4DB5txnwbUyVA1K7K1aodKIGJhjsS36zfYfvcmXEM8VNI3lhIH7x0iBY+q5+mGjZA5nMPQdzVeghq+cX1C4iigEADUSXNtkGF9HIpV0lgSyj0i1yTa52vp374y2hloEXjBiFlpVmYA3XSx+KQJ3Jtis8Ydog6pTWwXdSoiGJA2UL98PV4FQ1AAGC7JFlIUA6rMZaWtadjilOFUWCGGfU5QQgTSt1eQxBbpA6HoMUtBE7cdbkSSVFQ6Ya8RDQNwAN7TO2Kc1xdhsIlRUOiDBNjq08wAN+uD24TSsQ06mNMlUIAHPVJFrD2xRT4IpurIQT5Z8sHYn1aoFvrN+WDaFBU42QZFyB5h8sBt9wxXYjvb2xd/XRXb1ALrPlww9Rlg2naCSL8sF0OBo15U+ryT5a2AO+q62t9+WLhwGl6yQHIYUyKSssBoDSLfqyY6x1GDaCAZXiS+ag3VSAIgpGkAQRzjlvY4eVavSwI5YVZngtITeNDwdIsCgLAt0ME37+2GLtP+tvc4jyDxOao74rY4nPsJxW7mLxiYxVWMYAY4IqNgUt7YNjDBSGEnUI5HbFoC2hojlywFl2N9Xq7ch/LBIhe33++JiE6lV1goVN788fJIYTMb2+t8QRBtF+uDCvpjabTjGYZllPlGooBY120zz01KgUfMACe+JPUo59kFYDmdVVmVo2Is2kkbemL7hSIxHhhjJ0gTcVmm3+9b+eCeLcXXI1zqXVQqhXkWNOqbEzyV4E9x+9iq0T9l3jmlRWhl8nQ0jz2RAE5U0Op2nkANXzbA9ThWXpVGqpTVWDKoiyi6loUc4Iv0GI8O4cNb57MVqdSqywgWoNNNN9+bfLrjPZnjpbzYiNYYHsy6Le+kn5YSOw1g2FfMtl66OHAWuulvRaV2a4i4MfLvhT4wzlLKslWmPMrPARDeWNh6eX/AG5nFPH/ABd5mTCikoCQQ0m3LYjphH4SyFfM1Xz9QFko6TTDHdtQIYjmJHzjtiuhKNb4e4dUyKs2YOurXJeqwv642HtJHQBp2jGX8R1Wp+VoZVL01JBmQCiwRbrq+hx6R4u0VMi1QG+gGbegG5EcjEiOpG8Y848b8NqVBQeiUY/otMrTMhoQQ0EG92AAPPDJJMyYnzHEXJJ1KJNtyRz9J268ueOV+KMxJVgB+qCSY+m9zjGHij/sr8wf54r/AK0qdvpiuDdjb5ri7EyCpA+GS0g8/qZPzxRmeKuT6Wm3OR6jdjZuZk4xw42+xUYsPHCdw31waB2NhV41UOmGmACZBHq5kQxx9U43WIUazI+KbSdlI9XJQov+yMYpuMHkD9cRHFm5if73+WNQeyNbmOJu2nU7fvX57SL39AUX6Y1HB88KtFSDEek+4AGPKjxMHdT9f8sek8Fyvk04kMCdSkA7ECN8R5sIeDtjao/fFMjqAO+K2b2wHUrkx6efMRb+eOcoW5isJtfApde+O1K88rDaJ/jgc/6vhkMHU6kGRfty+uO5jOVHMDSAL8/ptimkdvnGLgoi98TFSLabE2JhugNv88X06rRc+wgxv0xGlyjF2vtjG6hmRzH4DDYiqrD5kHbGiq5ZK1bynAZWoMrAjcHUIjGRB0ip0KqfoT/EY1uRrf8Amwf90R/xH+eOpRtEnF2zx7OitlWahUWaepgjMJkK0b87Rj6nxFVdrj1IBYxdSzD33ONd45y/mVHp7S/mA9CRBjsb/bAqcLSgmuhTVqijUPMAbUbCG1f5RhXhhUWLcpw2rm1G9PLKfxKrmAxGyU5PrY22sJv39N8J1nr0mpUUXL5dRBdpLaYiFBtOm2onkbYX+CuK0ypFagA5h0gBtOqx0k2Xl0x2lXUZuCCQ5/Wg9ev70/XDJA6l3EaiUuHZqhrJZNVyZkQdrQLjfv3wozlIr5QI9VIFJ/deG/8AsgOLP6TKmlyi2FVEBA7uq3+mL/FRC1VMbogPuon+QwJR9BSpnj+fyLtmKwVSfxH5dWJ3254CzvDKiCWQgddx9RjaZwRmHHUz9QDiVU4ZMHQwtUeaVZrt8LnrA9LHuRb3XEv0JdtJ+n8cNhwoPmQqwNSuQOUhT/Eg4m3CKi2mCOVsUUiTixG2QXkY98VVOHsNsaBOD1X/AFVI94+2JP4dq/7P7p/1YYWmZJkINwRj1Hw7m9eVom9kCk/2Tp/5cIcr4cM/iEqOgNz2nYe4ONNlqQRQqgKo2UbYhzNNUX4oPZdVrTt9wf5YHqVYNzsPf7DH1VT8sDsTtjnOhHc1mBHxYG8397HxW+2BG3wyMf/Z"/>
          <p:cNvSpPr>
            <a:spLocks noChangeAspect="1" noChangeArrowheads="1"/>
          </p:cNvSpPr>
          <p:nvPr/>
        </p:nvSpPr>
        <p:spPr bwMode="auto">
          <a:xfrm>
            <a:off x="155575" y="-144462"/>
            <a:ext cx="304800" cy="289792"/>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7118" name="AutoShape 14" descr="data:image/jpeg;base64,/9j/4AAQSkZJRgABAQAAAQABAAD/2wCEAAkGBxQTEhUUExQWFhUXGBgaFxgYGBscHRsdHBgdGBgcGhcdHiggHBwlHBcaIjEiJSkrLi4uFx8zODMsNygtLisBCgoKDg0OGxAQGywkICQsLCwsLCwsLCwsLCwsLCwsLCwsLCwsLCwsLCwsLCwsLCwsLCwsLCwsLCwsLCwsLCwsN//AABEIAQ8AugMBIgACEQEDEQH/xAAbAAACAwEBAQAAAAAAAAAAAAAEBQIDBgEHAP/EAEUQAAIBAgQEBAQCBgcGBwEAAAECEQMhAAQSMQVBUWEGEyJxMoGRoSOxFEJSYsHRBxVygpLh8FNjosLS8RYkMzRDssMX/8QAGAEAAwEBAAAAAAAAAAAAAAAAAQIDAAT/xAAjEQACAgICAgMBAQEAAAAAAAAAAQIRITEDEiJBE1FhMoEj/9oADAMBAAIRAxEAPwDBU8qxKoo5WA2Ax3LqadXQRfDHLZhSUZQFMxiXEaNNKsu0McclsNCfN13QkqdiZGBFzbte0HrhwaaCqwmdQOElHhwZohgZ6m/t1xRMRoLp8Six2xP9JDAn6YeZD+j2tXVmZzl4ZQqVabS4KzqFxA+t5xZS/o/zADLS8ury+IgzE2kR98I3EKgzOUM4FMyPcYKbjaW0nF+a8EZpVCnL1BO7rDD7HAfD+AXK7BdyRJmJiLdsFONBjB6o7ns7rMiTI6YIo1tKgg9oGGScMNvxNhf8MfzxXS4BpJK5gAMbhqRt9G/hifaDwP8AFL6F3Ec40wBIiZwHQ8xjIEDF3Fm8nMvRZlqQFIZJgggHYiQb7YBzFRmOpCVUd4xTqidB6UmYnYkb9sDGk4k8p5c8So5yoqklZDWEb4JCEUxaAeRN8bqjUW06R0ybnvgV80sRs2Bkzbq5kE9OmAMxUly5sekYygjUOxnkiCcNKObSkoLD09cZvLU6cagGbnYSJwRnqjeWFN55HGSSZqNK2dRlDIDHXA9PMzMQcKck7aAlwe2G2U4eig+og7kYZzf2BcaFnEMzqa3I4IqVD5c+2I18u8WKmTtacTWkRT0tvNsANFWZjSB1GFZydP8AZH2wXmi2rsBGKcGglw0IN5blf+GAa3EjWcagYBGAMmIM3MYvoZiKotvjDbH70QGnSSYGNT/R7mxS86qwVWkAM3xAQSQp5YxvEuM1FISnBMb41/g/JmrlYrLJaqzsR0C6Y+n54VJ7NSeDY8N4qMxT80wBUkgQI0zC/bob/PB9KqiLo1QRcXsdxJMzFox5nnuJ5qiVTKJrorTpqFcQQVQKSPVzgfywMvijOAy2TvsCCRB/Ln2xJws6EktnoOd4idBUElbE9J3523/LGFp1ZqVoPw1Cv0AP8cK+NeI8wyqDl2pSwuTYzZeV8R8CZepma70jUZUAqu7hQ0sDyJ2mR9MH4qjYymk6NHTacdePniyp4eraoXMJb9qnv0uGGIVvDvEAutVoVBEwrMp6cwe2Jdf0dSRnPEVdDRarTCCpSfyqloLgzoeYuR8N+QHTCfg+XV0L1msTYc8Nq/CGo1q1HNKreZ5dQ6ep1NCkxsSQfbFOZ4YoB8uKY7nbHVhI4pbFufqqKyqCVW3sBgzOUFrVECVZPMDA9HK5Sfxar1G/d2+2KKmaQf8At6RBB3O8YNfRhjxbhEARUvse2OZbg6sAr10jntOAvLzDXKwCLjA9fIo7Kqgg/rTjL6YKHT5FKbaVzOleQjA/GfLJQO509RzwrBpSdQMrYHE+KEMKYmbWjGSyZhtOnpYFG0oN9R3wJxDiLAkhy09OWFBm+ot2wVwuvB0ROre23fDdKyYZcMqujAuJ19eQw8p1PUdSyORwIauhVuD774FpcViqw3XkCMTywlmZrEa564DNbFj19ZI74s/RMNZihKYNk3OINS9YHMY0/wD4TWmNSVqjmbBVH3wUPBuoBvMYMRz0g+2EsdRZlqzjWkgd+uPR/CTFMopiQwc+2ok/yHywHlfAdNQKlQuD7jDatRZMqtOnHqdaSW6vpE9bXwVpmSppszqVSTi3X13w6reE6lLLis1RSbhl0kQQzLYzcQs364TVTNt4tPXHMdsZKSwI/FlNv0dXHwiok/Uxhl/RvTCBmtOmb2+J5t/dXfEOKUXqUvLJVVLqxuZhTItFuWCMn4b83I0XpuaVYifMRjcFjCsARIAiIj74sn4pEZrzv8NBVzzAzPOYwxyXEddouNvnyHTGNo+HeJCCMyji4ioNX5gnBOXyXEqZvTy1Qcod0J9ibcumFcfpm7In47qkVEbSPw0BIHxEMzLfrB2/vdsYGtWpuzEhzO4nbD3g3HP0nNsa4hDT06J20VPMif8AHfvjXZDKUDWciilNPSykiehPqgkzHfFP5pMjXa2jy3JekkUwCCekkDBPEaTImtKdVY3YowU9bkQcew1+GHehmWa0hANPciY5C94m43wyyZpmmUrAqwPpcmSZMXEQV69r43bOQ/Fi0eF0czXNPXrW2w64DzFVoAJ3Mk9O2PTeMeFsnTX9INI6SYYI50qZiQAwF42tuD2xRT4VkGSP0exErqZgCOo9U3+eHuIjhI84bNfqgQptqjBeZyhVaegagBJnHor8D4aFj9HPX01nEWG0k98CVuE5A2itAmPXJHTVtPyxm19mUJGDylIkfDqDH6YuyWZphyAgGm2Nm/hFRDK7Jy0yPpPXDOj/AEZ0mEuzKxNxrH5jGN1aPOq+lCakyeQxcpGlWcCeuN7V8AZWn+Izuw5KDIwM3hDL1nUAvfoYI95wKBTMXRpqXLDbEy+N5nPClCkAp5WBLROFp8PU/wDTY1MdQZOnmCrKQTjmdfUyC86wSZ73wFm6S6QLi4FjynDPI5OmaqarrqFicQtHU44Y9zueAC3mXWPfbbHPEh8n9HUGIYG3WCZ+uKKfDkGYpGLK2vTO8bfcj6Yu8S/j1Kf6oDbahItYd8UUvFkJLzoZ8VzYOVpajJKI29jZye8yY+eMY6xMG0zHcTH5nDjifCM6UULUy60QAKepHNQAjVDQQOf0jCl+E5gTqr0xE2Wi2/LeoMS6loyoEqvjU5bOAJTVbhUUbGPhA2j35YyucyVZablHRnVWMeWw1QCxiHN4/LAf/hJCxNKrVp84Vpjr0P354dR/TTkei5LiKbHmbT36H3wRxLPUhQfUYGhrmN47gxMi+PM6eRz1KdGec9nk/ZiwxLOnPVFC166uutNk0zf9bSALRzwOudiX+C7hWUP6dmGVb01qVBb0glQRI6Eubdsb/wA9H0qD6jTBM2A1ElR9JPzxDwu6tkyWAD1ZLQN7QJPM6QMKcnwWa1So1SKgWn5RkkQE06XWfhJ1bXFiOYNZO0rJRWWS4hmG1kB2AJuASMAsDiWdrMarEo4JO2kmOtxYjvOIo1ySCIFhpNz78gMQOqOg7huc00q9I6iK1JlgExO4Okbm0D3PWyrJVi1ClJPwke0E2nA/EM4KakuSoIImD02kbYaf1O9GjT/Fp+oSoNNi19/TqAie+GulkRq3gpDHEQL2x3yGj47/ALtMAfd2x9lqZDqTUeZFoSO2yg/U4DQwy4qzKxAYwDe+xwRkuNVgoh5HcYX1EZsxUR2lYDaovJ3t0tiqtSNMhQwNvb6jDLAqyx/meK1VggiCBy64ozPEaughW02GwAwDXzoNMaTeAI9sRpNUqJbSpjpOBbDgnm6rHckwLTfFP6c/X8sBnOvcMVv0U/zx8J6/bByYtz+QqHTpKySLX5GcEU6LpVGqARDDmDfbE6ec1PTiTfaMGcYqJ6CCZgyIOE9D3bHPBq2uozMJAUQQPrztvhfxMqag8v1QSTJ7kT9xgzhdMpQWpOkMGF7SJO89bR/Zwr44mkTA3EnsSPvilVE5tz/00wWUpVFM66csCRfSSlu0KMKOI1PQBzneTsft/HbGZzPjapkkWmaKvTYEoWMEQ3qGxsG9t8Ic3/SK7kkUFEmfjP8ALAjCTVpFO0YumzY5NZJn9YEXMbqRePfFGSqSit1CkjlcA/njGL47qb+Ws+5xn04rWWAKlQdBrb7Xw8eKXs0uSJ6wzXthbxszT03EuqyN7ypv88YP+vcyL+a5Hcz+eC+F8bq1K9FahLDWoi25MDl1OD0YveLPVPCOTFOhTVuSiOdoBP5nAvGXiImzkG0SNOr6Sxw9yzlUJG+kT9AP44x3i3OPQNIkMy62LqImPLbUbnlqn5DAatEozSkC18yZ3+n+tsUNV74FyFQ1lDqIU29UC4udt8HDLNG025HvG+I0zt7L0K+N01ekFdtK+ZTlrnQNWlmgbwGONxxALU8tw4ZDTGiD8Q1RqHQEXjGcp8PWpCVWFOmSpLqWLjSdUCmFhpIG5tc32ws4pxmpl28kIHVAFV1lVYciFIMe04p1tJEm/Js0rJeBtJwHVbTBJAA5/PGcTxXWmfIB63bl7Yo4l4gq1k0+SqAQSRqMQdxNhg/GwfLFGwzvE1SoWZSNcAEjp7YXZXM+azsQR6oWQdgOWHPDqoqGgxEFlJIPWL295xLOsFqLeN4wPQVu0KteDuH1wEO4MExHWYx1szNYL+6T98dzFH1hhzUD6HAWTCmjSZyYBnnOCxkX/Zx9kqkVn/u4POew2A2UDiEXEm+CGbUdZkcoG18Z1c3+61jBEbXxoMrmFZNyASLkHEUirl9GnR1FJKZOoXHubnb5jCLjWbAemDOnWkgbgaxMcrYsTNAAeqRNo5DrtgGv6qwkyPiLcgFv+WLvRw35EfFfCEzVOmKTNqUufMIsdRkrp2EQIjf3tjGnwpUFi1P6Gdz/ACxp6nGdD+T5bu/qYQFChdRElmYBRbc7YP4XwqpXGvVTWmT8YZmJ/sLoAa9pDae5wtySLtQkzHp4PUiDUKty9Pp+ZJkYdZXw3ldCU6is9UQobWFUjUSTMCBfY/XHoGX4LTZNCuztaSSqKvYtpaTzgSb3iccqeEaAIPnsDufhI6xywrlJrYUuNejHcf8A6P6FOir0w5hvV6ybNABnYCf/ALe2E3BfCtMVVcs40sGAsbggjlOPUOJZd/JZKbo1hCPRISBG7U3aPciMefcbfP0RqTLZYpq3osXggcyW1DuItzwvG+TTZn8e6N5l7J5hPpAJiNzI5++MX4r4glbMooAjyXLdiWFOPod++NFRzYNASBsLEmAY5RhDmstTZwNMv5dSJuIDIWB63Ix0+jnSEnD8xTUeSGAKRY2O24698HmrGMPxavpqMAtplS3xQdp5TywMvEXAszD++cJ8beUW+RLBvnzQHxGMdyWY1rr3kmPbV/LHm71STJw24fnM0EUUx6RYHSPzOM+HGwrlzo2lSpgDizjyasmB5bRPWLDCI5zPNO4/uIPvGO5PKV2q06dT1+Y6JGqbagWtMRAO9onAjxpO7NKdp4Nl4dg5agHkPysJiLSd4jDitw3LPpZ6x1LtNhPXGh41kV8sFUA03ERt2hQDbpbvjCcXqjWg5mfywZ2nYOJ2hr/U9FKivUqEgiPSZMc8FuMqkaCxP7xmMZWi8VALn0nBSN6om8HCqVFA3OJS8waVJ1CWYCNrRvig5an+w/1xVWzITSSGbcHSJI6SMAVM/Vkx5kTb0H+WGsUpQSx5yT+eDqQ9ETyOKRl1LE3Ek7E4vpZBQpjVpE7knEkh5NjNVsBHID3tjugl1sB1JiBgbh9RiqifUAJkdRM99/vg1fS63BMi3Xfl74qcmbF2fyqVGYMraNYJnZiVnTPS1x0OGuqqxWnTEQJJFtI2t05gfPpdZxCnUis5YaabDSijoBqM8+YxLhGYDgR6qjktcehAR6ZY2sgBMXEbYRrI8Xg2VLM0kXQWUKo/2kHvYwB88L34gkny6ixaz1St/wB0khT7EGeo3xhOJ+KqgqHyyHSCoi0wZ1AWgG8dsFP40SFRqehxGraDPQj+OD0YVOKNRmuPVRJqWHLQSs9dMlkJ/dP+I8kVHia5mo4oltA0+aHUKSbw0AnYK0i8wLCBKyn4mo1DGkXsQwsfrBPy+mG/hfJ0/wAVxBJZf1tUBVLRMAyJUQRO/XBUa2K5fQ5K3EbXP3wDWqAVgP8Adu21gNaDfv8A8pwTl6/rMxYlY+dvtgGjWV62YM3lU+QEx9WOKCxyzJcRy1NmZXizHtHzxSnhlHIFJjVb9mlqciesJv27jDTxRw8VKdEDVq88q0RGkrqkTtsca7gKLTppTUFVGwDD/p3xPMVstKab0ZD/APn1YLJy9Qjuyg/NAdQ+YwQnAMxSW2Xq6QD8KM3O5OmceiVKqqJl1A5tVAH10HAGb40BBpq9Vo31MV7+oKAfb8sLTfsK5K0jzylXBJAmQYMA2PQ9Pnh94Npt+k/CZaEE2uWB+KN7THbAuYzQqV3qOKYNlPlb9fW0kMw7Exh5wFAoSsCRpqq99zpOx+VvngKPlgdzbho1lV2ambgeksRpG4pLVg/rExrEk8hjGLwiMzWm4JUoW/ZIt88b7L1FgFjN0J6Etqy5n/hxleL1FRFdWBYn1KBYBhrEN0kkRvIPI4vNYOXjfkKswmioRYCAbYVZwlaxMRKrfDLOZpXOvzIbSBp0Ei3ecL+I1A94IMACDiJ1Uz7LVT6jPPriZ4g37RwMmX9Vie4xI5Rehw1m6suydQusgTJMd774syubfQyhEMgr8cdumKeDZpIF4gcwRifDktJBAJJ274l7AMKtF6ejUB8MWvMWxcMqoYPsJX223n5TiXE3UwZtG8xE45YhFAkmw53gC/1xWOUQnhlupBl3qi7NVCqLXOqbT2BxmM85pZeoCQGqMUA6KSWO23oVV+eH3HFproAvRy4LqLy9RvSg+U2HMnCOrklFaotZWglrEXhwJjl6SCtpgqcZ7NHWDP5+miMhB9DXVhsRNr9Rafn3x3itOnVLMIWGMfWB/ruMF5jw2BUNJKk6gWQkWNgI+pP264W08uVqeVUAB2aeYJj+OHTTE6tAK5azDuAD9z/rtj0rwZk3p06iVXDggPTYHkQVIPyCn54wniXKLRKJT2MjveOf1x6JwaooBj1HUtPp6gmrT7j/AJsZvRlHZOq2gmwn4j/r2xhMpxQkGoJliSfcsT/H7Y03iDM6VqGDrKxHYjn8gftjK5PJeSNJ5gH6i8dpn6Y1o3sNzPEmNJ2AgoA0nYHYe+5wuy/ijOAQtTT3VQMPuFcINajW9QBdSqKSBqIRiSJuef0OEPDcg1SnLAInIkgSR88HFZNK2Xf1/XNyxDdQik/4mBb74Gr8XrVQQalRuxNo9tscq8NtZ5I29QI+TDAT1HS2odYBGCmvQrUkPuAamVgELaTJIHXafpjY8KLGnBUoQQIeIMX5HmBjJ+CMy1OqaZv5oDapMAANPzmBGNlSqfEbMsgH2sSJGxgH3254lVTOhP8A5jKpnGKgAkQov+7UgE+61APbCTOVZGm8kklRyhFUfmcX1KgI1NGkhiQP8NVfrDd5nCnO6kqM2o9D7jc/MBTHfFJPAkF5FTU2gmD9Diqvr0k6CI2wSmcqNSB1m4nfFVdi1I33GIUdN4B6tXQoYspNrBr3xf8ApHt/iGE9cWjBH6N3GLdET+VhmW1ASCd/44ePmWjST0wJksmDlUmS5UE3jvi3iHD/ACwG85yYBiFI9p3xAeyzMtKwdtjiXDax2AkiTsY9MC56yQYwPncuypJedjGkYu4TmIYooLFpiBzsLxfSNyegw3HuhOVWrPuE5ktmbqpFISQRvUYAUwfYEsfcYK8W8PLUTmULN5Z0hd5RU1VHI5MSNUDl3JwzrcPVKS06Z01GNyfigmXZu5lgJ5e2HuUpGqERoE62kyLLAn7j6Yo1kgng8XqcSZoIJUEyrDQRtYHURAv1GFHEi7NqZyxWBPojc2GljIHvzxvfGHhk0PNzFCmTQBmpT0keVIHqTVIdCSSRMqe0Yy/A+EVuIVRSy1MACS9Qj0IBuTEyegFzjJMLlgDyOXq5qqFQBig1tO0SB/HbG8o8IGUSnRuWZixc7mpZkMx8J+CP7PfDjwR4KGVD+dD1QwcBWsCCPiEXII6kX2wbxTLip5YALECoQReSDDCeoiQO4xvYtrZms/Qp1WBeslJTGovYQRvJO5AYb/lgHjua4dQBam4zdXQAApiirDdnYRrOqfSLREnEPFdIqrDVpljqE8yRI9pJ35T2xkuEcNFeqtMVEXXszuFHteJJFgvMkDDUZyNpw1DWRaQqgqwK1W+EBqjIahVSgafLApCB/wDMsekNAacCVw2VcnUjNpaepmT1/wA8aTiLUeG0WqA+ZmCoSmW5mAsaZI0NTqarbFCL4x3Es35LK0xqEE85EXwkh41thGT8I0hUjUWK7mSFXpPc4+HhbL6yHBU3IuCGExIN8Syuap1LVNJvM6ypPzA3/LAPFatJLUioG50szH2LECT1wvluyvj9BOXphcyxRRpREUdLztjVZfLKaZIVQ177CTb5i6b2vjLZSm4VQSLkOee52P0xs8yoDFdJBTSR2BakBq5FtIMxh4O3Ys1SoS5hwjE/qAbdTTGlhG8tTI398B57KSwRiYFpBiQtgZ7qV+mDc88MAYhSNX9xik+5ptJwsMlwL2Ugn+zK394Bw0tEobLtCAaAG0hYjV8rHF+Xy1KIElejMTGAsu4LOJusA/ni3KVFDNJ2++INM6lkrzVFaTRTVQN73v8APAbZtp2H0xfm2erUPlqCOUmMLai1QSNAsTzw2TYNHSrkIF5hdI+kYIzlbzBoAGoKDv8AxwvZpN+mAqVQ+cw39I/M4SgvQ8zbEgiBYXv+WO+GiwriCy+lpKkgxHXC7XfDTw5V/wDMR+6TH93Bj/SBPEGabI5GnTXzRqcGSCdxO07X3vhnlFdq1TeVRdMfvtH/AOQxxMxKKCAJ5Achyxdlfjcg7gD6F5v746JHDdjDNUNSaHCg6l582XTMDnJjuJGGHCKFOnR0Uqa01RikRA5Fm+ZJPfAlMMWQsbi4jlFvV7g/ng3MVCFaxhWkA2DSdj8r/LtgR2BipcuNK3kurkMJmZk3/vYSZ2j5ZRCfgeCQb+pJJ7bffDfO5ylSq00dlUsr6VDAs2thp0oPUFAWSYAEjvgHxDS8vLkuo9dVEQSJ0wACT+0YJ7CPmEnYc0Yj+kShqpwqFnaQNKiSTa5AkmA3XGa8P8L0IzVKJeqobQjiyCL1Kim8LNgbSVxu81lvJoo+7LVBFyp2YaQRcGBuLjcYzXi3N510KulOnTiDVDKRpZgBDA6ipN43OiTthhkZDimbLVBqbX5dgNxIHw/Ifecbk8LpZmglGuU8+HqhKRBqICBcDdgIJi+20EkZ/wAPcJ0EOwuzBEDLJt+I7Ebq0BI7PG+NbSCkglE1XYSARLG8E32Awo8VaMBxXIvk9IqoKlJwDSrp8LA+9g1jK7iDjnCOHPnWbRpo5ekNVeu8BUWwiepkAD8sek57w1QqKxCNrqgF6aHSj+lWDBD6Qw/biRJN9jLjPh50oUEby6NGnUOnLUQSrkKGVqtRr1G1XuAPTzMHDUti29CPgfDl/R1rS1SmF0ywAIaNa2EwCmkgm/UDDPOZkCmHNiqsGHSLhjN5qVBI6g9Zx8mdZabU0qVNElgltJJhiSIt16SMCZpQ1AIdqiMpIEy41Ikmd5cEDtNsZJIebdKyriqg1igv5hOprwPSaZUdRIQz1wryI1uzdQtu5UFvvgjiBK1CQCG8vXY8l0kgdJ0z8zgakzImmYDMzzzIJ9P/AAx9cLN0g8cbkdpgAv3b/LALONTe+NJwdQ9P1bycV52x0iAAbQBiN2XSoU8IzehmkGSbWPTFFXPLqO2554f0szYAGIxl8zOtr/rHl3xRaAzV+J+DIvladSSDJUxOEuXyaK8XJIuSb41/Hc2cwEJKjSYgDqMI8zkQHDavTHTfEmn6GX6DvRUMYHLqcMPDVJfOLBZYq25/djrymflgVqBeoApEEbm3PBnD8s9Cs0xYEAzzZY2+eBBPsmLOS6NGrqNGh2tpF45nt88E5ZgSwY/rcuhki/S5wvzOUEKS0qI2nrPyN98EZd4KmbmV7WMgx3U46ZHHWBzluIrVTQjMHWJBGoWsRBvftjuYz1epUpAakptNx1KELNh7iQJnfoE2RWk/mgkA79BqETHO82x9m84EhbkzKj9kWA0nkPTMc+eAnkVY2DZY0lqvT8omCNRNQAsxuSwI9Xa5xX4ur6v0empDHX5k81AIkchJIi4kSxw14tWyuXc1q1T11I0gXsBFlHyvyOMpmqj16rELUSmqjUSIYzMKAbqN5O9/nh7Q2yvxKpNKrpYwNbgdBpERz3G+PPuGA1a9Gi0Ei0E2hVYIGPP1EH7Y9A42A2vXcEKImLQR+Sk94xnuH5PRnEcD06SHsIYqNStF+QP0GFk6Y0VhsYimoKkvJWyyLuFPmu82ADkhdrhe2D8tRHp9OmRKoDzCFmVosLn2tjPZyufPqEXHqVSTsKSstyT+tp298W5TihVSZYAkBmIggsCefZY+eCkMj0fgdEaF1WKq0zuAQwKnpAQYH8UAv5G+kFif8GkfTUPrhZwHPeY66JLOHeOoNIIJnqxn5tgnxNxEIEloI8wRaZDAGd/2YjnOM0BbFLURpBWCSISTZjpDCbSo3EnphfmKSkgD0w7w0SVLIXUqTyOiJv8AEcQrcVbWUEhjYL7Lb/vgThvEQKgm6sVSD7pseoVmGDQZ5QHn2LVz5hk6QRpIA06dLXHU3jvjtYiodRJHIC1gLWx9mcu5JgSQq3tf0gn5fyOAkd1BUo+/SRiM9l+KlG2HZTOeWIEm5MzgjLLqB8xwJkzbrYYR+YY+BpvyxxuIAAKQZG9jbCD2hlTqrJEE73Bj7Y5+hUeYb6nANJmWCUJB2jBX6XU/Z+ww6YNh612JG5AN45Y+zb6mXRJAme3vjtKrEweeJ5AWY9WJwgGrdlQqMrTpJ9MT0vi/IZ4vUBvII3n8/li3TIkfnf6YsyTF2RCReN9rXv8ATBWxZKkzTUyugiSEm/O8zF++IQgF/THwmZv/AAxxKhVgAqmRO1jzFsQrVZAJG5iOu9v9dcXbOWwvhDMC0+pSIJa0i8b/AD++DK+UNVy2mwAVZi4vBj5fbCejWJ/Di4PqkAdzHygewPXB/wCmlFIb0voFiRcCQrH33+ZwjWQtFWbpBNRFNQTEEjUJE7bwZ9u52xRpC0oJvUaWYn1E25CYEWFzimnnHZQrMP7NwSPf3OJVKYch40hNlBkmJN574eKF90Z/j2ZKH1EgEeowSYE2EbDt9YwD+lBl1AwRf6L6h9Jw04zly1JgQSxBA1bAdY/jYe+2M7xbO6q60gfSGCubXOkAj5KT9ThZK2iscJh1Dg+pRqBbVEjf1NI1dovfF2Y4cwYOTqb0kM1wVVdMQZEQCffDClnFsdQDDT5hAHrAV4XsAWG0GTimpVTRpX/09EaBIIYtNnmYjlhzFHCK1TLkxraaZpmSZQkEIV/ZhoEdzgzNmpWqMSAQwKrKiRfUSO8Bzio5/fUTAcFdEAwAD6pmf8ji1+IAkFiLVCVCSLdW67/njGKH4dIMlihZWMm5KqQbxMXFu2FHE8g6wwuyAFQZsFbUPtA9hh03Efh1tqYM0FZUKCSAYBgkiDfkcDmsCLkkmNR/aheQ5XHTBMxK3EteYUr/AOmyWE7QQPzJGCMxUhjcdsIc7qWsiLNwdItC6jMDnEib403CVsfNWkzDchT+ROIyWbKcbfWgbKOCpvzOLS4C3gYLq1ELGKaLIGwxXRCgPKqb8xhKKA9SoNK9OWK2F98WK4PIAA2EWwO1czg2NE265SkP1QPYYuFJOSj6YmuV7/xxaMqR7YVgTQMuTpH9Ue+Ply1JLhYO0i8SOfT3PXFxSDBBnH1JQHW5HqWe94/MjDQWReR+LCcyPT6XuAI26dcUVazC7+WGixIaSDHwmRe/I88MM60OwhGjczHLcx/I4V1s1rNzCjoLn2N4/lyxSzjR2pTRhLNBS9kJ9gQTuTyBJ745miWJkE6gIYrO19tV/n9sXZdZAkoFOwi6xuR6rWtcc+UnFnB89OXJVSxDPCvuQxLKehkFfrvjIYoyGUpatXmiSPh5n6k8+/XF1epQRh8TtsLgAXvue+LODsjagaKloNyN9rERbBJ4dTAlqSBgJKqJ5Ha8/I4pQjpOmZDxjVUU3gBSbBQdTNvBNrCR2nGU45wKpQq06gJNJyTJ+IOVLlGi17wY7cr7fieYp6GfTomd4JhRqEmPiLCOe/bH3FKk0yCJEgkDe1zHe2ElhorBWmYgK14DerSZvNP8WSFH68BRc9MWLqDAEsvrf8UgnUNNppzYegc+WNdTpAenSNUVCpuUgQBrPJgSNhiitQ3CqNaikTLEJffQecwRBGCYyFKpOmZU6GJLSZIlpAAEGJ37YmGNviT8Ntxq1MJO1oO/XljTPRHq8tSxV1B8yVUCQSASPVK2n97FIy6EnQuohwp1+kADfSdPqmQPnjWFGbrU2KtIZPw0AUerXBCn1GCDcbY7mBUEtDSS8INlsG1A7m82jGloZemTCKW/EKv5hIMAEHQYvGqZ7YrqZZCoOkqvM31zq02WNvnywbAIPDfCvPzdYu3wLZgLSxgQDygNjW5fgYBY6iRy9sd8O5EBqpFmJUEbwBqAw3NEicRn/ReH8ihuBpM62+mK/wCqUEjUxk4duhG+B7c8AbAjr8JWfSSPfAp4OOuH9dJ54BM4agheVzTBiPUOnTBYzb9Y9sCBJ54sQAYiKXCux5nBWRphm/EYhZs14BFxsD0wEBhjSzdBqPlV/SobUzyQIF7kCVjt0w8HTyLyZiNWyZbUfNBQiwVZYG8wZB5YDTgqlVDO5YHe1/kdvfEzwynoFbK1lqE+kAvqAB6VBLA+4NzywiQZuk+o0jL2n4gw2liDYDe5xWjnUbQVmVApNfSIIBJuSSRpEgCbDF/DMq8PeNIDwt5UW09pG39kYHqVGrMECIz0zqNwAIBCie8zb/ZjrgnhmTrZer51RlhgVZJaNJINmnTIIH6u04W6N1xgtocYRtQpVFVwAfUpT3EGCTi6vnAAWX11G9PoU37X3H88BGlQSp5zU1+IxTepTVuctT1MAR2a3Q4G4j4qphWWmp1EgKgNwDGo6dpiewnDqROn7AuNZZ3GpkUA8mPp356TduZ7XJwLx7NaaSEW9SG82tz5jF1fidFXQ5kzOny8shDRNg1eptAkEqBc7k7Y+42nmEayoZn1G0Am52nqdsLJ5ReGmZ1OItGnT6iyjy76iGXVI5GSq88VvxNn0iA13lASWUJtI22nnjQHgKkEi7qNYQD8SVbSh0m8ekc+2Bsx4fprqCkkpAhBLrrGk6gNrEzh7MJm4sz6ZudJeEJaCDB1AG3oC3POcdPFXYqQNUrqIQ6yDMGRNvSF++GT+HUEhWkqfLPl3IDeltQG0Ak35jEanA1XZtj5X4csYYQxOm4ABJvzGMYX1OLMR6QH9Gs6DJU/raultN4xE8UckGVIBphnBOkao1Sx2M6vtg1eBIDE7k0jo9VjvqC7bDfE6fBQf2fUSIWSPwwSNTD0rud/+zACfCPEmZ35SoPve8dRffGkbMTa2M1wvJ+VXB/dI7X9cA8xc7YeM+Iz2Ug8Fhc4gx9sVVKmKvMmYwox2uemBdWO1WPO+ADVPfDJjDZFtM4mbbAYpSqAMTpv/qcSZkW01vvOBeK0tVGqBIJQ39hMROLQQsxfrF8cqj0mJM9uuBZmYbhPDK9Q66B0RuwfSR01aTrA7kRjXcI4dxFSKhqU6wpgwjVS2qzWBCyNzcmL4beHsjl/0pnzCKVRGpiU1XPlsIAB5TsOWGWc4PRINTLTlqQkBy1SmpJGmysdhMi243xY5qWjN5ThWc0yKOVUuS5DPU1qWvpJFNrjaA0AAYvehWy7LUr5pRBkUKaE6/3dVRgbi1lnFT5qi9QBa1R8updaZarV1VQNKhquiTo8xW0swghjG0CWU4flfOpwKgdquj1H1g0svpFYCbEuWB688AKxoScb8aPXbTlMtpRQdQcF3MHdtB9IBI3JFxgLhoz2Zby6VNw53IXQSO9RiLXxveCeDqLeZWompSzKEgMlQqAeZA6Ho0ja2HVHN16oK1qlBGX/AOYfHAsJQwk9TPyEjBf4DB5txnwbUyVA1K7K1aodKIGJhjsS36zfYfvcmXEM8VNI3lhIH7x0iBY+q5+mGjZA5nMPQdzVeghq+cX1C4iigEADUSXNtkGF9HIpV0lgSyj0i1yTa52vp374y2hloEXjBiFlpVmYA3XSx+KQJ3Jtis8Ydog6pTWwXdSoiGJA2UL98PV4FQ1AAGC7JFlIUA6rMZaWtadjilOFUWCGGfU5QQgTSt1eQxBbpA6HoMUtBE7cdbkSSVFQ6Ya8RDQNwAN7TO2Kc1xdhsIlRUOiDBNjq08wAN+uD24TSsQ06mNMlUIAHPVJFrD2xRT4IpurIQT5Z8sHYn1aoFvrN+WDaFBU42QZFyB5h8sBt9wxXYjvb2xd/XRXb1ALrPlww9Rlg2naCSL8sF0OBo15U+ryT5a2AO+q62t9+WLhwGl6yQHIYUyKSssBoDSLfqyY6x1GDaCAZXiS+ag3VSAIgpGkAQRzjlvY4eVavSwI5YVZngtITeNDwdIsCgLAt0ME37+2GLtP+tvc4jyDxOao74rY4nPsJxW7mLxiYxVWMYAY4IqNgUt7YNjDBSGEnUI5HbFoC2hojlywFl2N9Xq7ch/LBIhe33++JiE6lV1goVN788fJIYTMb2+t8QRBtF+uDCvpjabTjGYZllPlGooBY120zz01KgUfMACe+JPUo59kFYDmdVVmVo2Is2kkbemL7hSIxHhhjJ0gTcVmm3+9b+eCeLcXXI1zqXVQqhXkWNOqbEzyV4E9x+9iq0T9l3jmlRWhl8nQ0jz2RAE5U0Op2nkANXzbA9ThWXpVGqpTVWDKoiyi6loUc4Iv0GI8O4cNb57MVqdSqywgWoNNNN9+bfLrjPZnjpbzYiNYYHsy6Le+kn5YSOw1g2FfMtl66OHAWuulvRaV2a4i4MfLvhT4wzlLKslWmPMrPARDeWNh6eX/AG5nFPH/ABd5mTCikoCQQ0m3LYjphH4SyFfM1Xz9QFko6TTDHdtQIYjmJHzjtiuhKNb4e4dUyKs2YOurXJeqwv642HtJHQBp2jGX8R1Wp+VoZVL01JBmQCiwRbrq+hx6R4u0VMi1QG+gGbegG5EcjEiOpG8Y848b8NqVBQeiUY/otMrTMhoQQ0EG92AAPPDJJMyYnzHEXJJ1KJNtyRz9J268ueOV+KMxJVgB+qCSY+m9zjGHij/sr8wf54r/AK0qdvpiuDdjb5ri7EyCpA+GS0g8/qZPzxRmeKuT6Wm3OR6jdjZuZk4xw42+xUYsPHCdw31waB2NhV41UOmGmACZBHq5kQxx9U43WIUazI+KbSdlI9XJQov+yMYpuMHkD9cRHFm5if73+WNQeyNbmOJu2nU7fvX57SL39AUX6Y1HB88KtFSDEek+4AGPKjxMHdT9f8sek8Fyvk04kMCdSkA7ECN8R5sIeDtjao/fFMjqAO+K2b2wHUrkx6efMRb+eOcoW5isJtfApde+O1K88rDaJ/jgc/6vhkMHU6kGRfty+uO5jOVHMDSAL8/ptimkdvnGLgoi98TFSLabE2JhugNv88X06rRc+wgxv0xGlyjF2vtjG6hmRzH4DDYiqrD5kHbGiq5ZK1bynAZWoMrAjcHUIjGRB0ip0KqfoT/EY1uRrf8Amwf90R/xH+eOpRtEnF2zx7OitlWahUWaepgjMJkK0b87Rj6nxFVdrj1IBYxdSzD33ONd45y/mVHp7S/mA9CRBjsb/bAqcLSgmuhTVqijUPMAbUbCG1f5RhXhhUWLcpw2rm1G9PLKfxKrmAxGyU5PrY22sJv39N8J1nr0mpUUXL5dRBdpLaYiFBtOm2onkbYX+CuK0ypFagA5h0gBtOqx0k2Xl0x2lXUZuCCQ5/Wg9ev70/XDJA6l3EaiUuHZqhrJZNVyZkQdrQLjfv3wozlIr5QI9VIFJ/deG/8AsgOLP6TKmlyi2FVEBA7uq3+mL/FRC1VMbogPuon+QwJR9BSpnj+fyLtmKwVSfxH5dWJ3254CzvDKiCWQgddx9RjaZwRmHHUz9QDiVU4ZMHQwtUeaVZrt8LnrA9LHuRb3XEv0JdtJ+n8cNhwoPmQqwNSuQOUhT/Eg4m3CKi2mCOVsUUiTixG2QXkY98VVOHsNsaBOD1X/AFVI94+2JP4dq/7P7p/1YYWmZJkINwRj1Hw7m9eVom9kCk/2Tp/5cIcr4cM/iEqOgNz2nYe4ONNlqQRQqgKo2UbYhzNNUX4oPZdVrTt9wf5YHqVYNzsPf7DH1VT8sDsTtjnOhHc1mBHxYG8397HxW+2BG3wyMf/Z"/>
          <p:cNvSpPr>
            <a:spLocks noChangeAspect="1" noChangeArrowheads="1"/>
          </p:cNvSpPr>
          <p:nvPr/>
        </p:nvSpPr>
        <p:spPr bwMode="auto">
          <a:xfrm>
            <a:off x="155575" y="-144462"/>
            <a:ext cx="304800" cy="289792"/>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7120" name="AutoShape 16" descr="data:image/jpeg;base64,/9j/4AAQSkZJRgABAQAAAQABAAD/2wCEAAkGBxQTEhUUExQWFhUXGBgaFxgYGBscHRsdHBgdGBgcGhcdHiggHBwlHBcaIjEiJSkrLi4uFx8zODMsNygtLisBCgoKDg0OGxAQGywkICQsLCwsLCwsLCwsLCwsLCwsLCwsLCwsLCwsLCwsLCwsLCwsLCwsLCwsLCwsLCwsLCwsN//AABEIAQ8AugMBIgACEQEDEQH/xAAbAAACAwEBAQAAAAAAAAAAAAAEBQIDBgEHAP/EAEUQAAIBAgQEBAQCBgcGBwEAAAECEQMhAAQSMQVBUWEGEyJxMoGRoSOxFEJSYsHRBxVygpLh8FNjosLS8RYkMzRDssMX/8QAGAEAAwEBAAAAAAAAAAAAAAAAAQIDAAT/xAAjEQACAgICAgMBAQEAAAAAAAAAAQIRITEDEiJBE1FhMoEj/9oADAMBAAIRAxEAPwDBU8qxKoo5WA2Ax3LqadXQRfDHLZhSUZQFMxiXEaNNKsu0McclsNCfN13QkqdiZGBFzbte0HrhwaaCqwmdQOElHhwZohgZ6m/t1xRMRoLp8Six2xP9JDAn6YeZD+j2tXVmZzl4ZQqVabS4KzqFxA+t5xZS/o/zADLS8ury+IgzE2kR98I3EKgzOUM4FMyPcYKbjaW0nF+a8EZpVCnL1BO7rDD7HAfD+AXK7BdyRJmJiLdsFONBjB6o7ns7rMiTI6YIo1tKgg9oGGScMNvxNhf8MfzxXS4BpJK5gAMbhqRt9G/hifaDwP8AFL6F3Ec40wBIiZwHQ8xjIEDF3Fm8nMvRZlqQFIZJgggHYiQb7YBzFRmOpCVUd4xTqidB6UmYnYkb9sDGk4k8p5c8So5yoqklZDWEb4JCEUxaAeRN8bqjUW06R0ybnvgV80sRs2Bkzbq5kE9OmAMxUly5sekYygjUOxnkiCcNKObSkoLD09cZvLU6cagGbnYSJwRnqjeWFN55HGSSZqNK2dRlDIDHXA9PMzMQcKck7aAlwe2G2U4eig+og7kYZzf2BcaFnEMzqa3I4IqVD5c+2I18u8WKmTtacTWkRT0tvNsANFWZjSB1GFZydP8AZH2wXmi2rsBGKcGglw0IN5blf+GAa3EjWcagYBGAMmIM3MYvoZiKotvjDbH70QGnSSYGNT/R7mxS86qwVWkAM3xAQSQp5YxvEuM1FISnBMb41/g/JmrlYrLJaqzsR0C6Y+n54VJ7NSeDY8N4qMxT80wBUkgQI0zC/bob/PB9KqiLo1QRcXsdxJMzFox5nnuJ5qiVTKJrorTpqFcQQVQKSPVzgfywMvijOAy2TvsCCRB/Ln2xJws6EktnoOd4idBUElbE9J3523/LGFp1ZqVoPw1Cv0AP8cK+NeI8wyqDl2pSwuTYzZeV8R8CZepma70jUZUAqu7hQ0sDyJ2mR9MH4qjYymk6NHTacdePniyp4eraoXMJb9qnv0uGGIVvDvEAutVoVBEwrMp6cwe2Jdf0dSRnPEVdDRarTCCpSfyqloLgzoeYuR8N+QHTCfg+XV0L1msTYc8Nq/CGo1q1HNKreZ5dQ6ep1NCkxsSQfbFOZ4YoB8uKY7nbHVhI4pbFufqqKyqCVW3sBgzOUFrVECVZPMDA9HK5Sfxar1G/d2+2KKmaQf8At6RBB3O8YNfRhjxbhEARUvse2OZbg6sAr10jntOAvLzDXKwCLjA9fIo7Kqgg/rTjL6YKHT5FKbaVzOleQjA/GfLJQO509RzwrBpSdQMrYHE+KEMKYmbWjGSyZhtOnpYFG0oN9R3wJxDiLAkhy09OWFBm+ot2wVwuvB0ROre23fDdKyYZcMqujAuJ19eQw8p1PUdSyORwIauhVuD774FpcViqw3XkCMTywlmZrEa564DNbFj19ZI74s/RMNZihKYNk3OINS9YHMY0/wD4TWmNSVqjmbBVH3wUPBuoBvMYMRz0g+2EsdRZlqzjWkgd+uPR/CTFMopiQwc+2ok/yHywHlfAdNQKlQuD7jDatRZMqtOnHqdaSW6vpE9bXwVpmSppszqVSTi3X13w6reE6lLLis1RSbhl0kQQzLYzcQs364TVTNt4tPXHMdsZKSwI/FlNv0dXHwiok/Uxhl/RvTCBmtOmb2+J5t/dXfEOKUXqUvLJVVLqxuZhTItFuWCMn4b83I0XpuaVYifMRjcFjCsARIAiIj74sn4pEZrzv8NBVzzAzPOYwxyXEddouNvnyHTGNo+HeJCCMyji4ioNX5gnBOXyXEqZvTy1Qcod0J9ibcumFcfpm7In47qkVEbSPw0BIHxEMzLfrB2/vdsYGtWpuzEhzO4nbD3g3HP0nNsa4hDT06J20VPMif8AHfvjXZDKUDWciilNPSykiehPqgkzHfFP5pMjXa2jy3JekkUwCCekkDBPEaTImtKdVY3YowU9bkQcew1+GHehmWa0hANPciY5C94m43wyyZpmmUrAqwPpcmSZMXEQV69r43bOQ/Fi0eF0czXNPXrW2w64DzFVoAJ3Mk9O2PTeMeFsnTX9INI6SYYI50qZiQAwF42tuD2xRT4VkGSP0exErqZgCOo9U3+eHuIjhI84bNfqgQptqjBeZyhVaegagBJnHor8D4aFj9HPX01nEWG0k98CVuE5A2itAmPXJHTVtPyxm19mUJGDylIkfDqDH6YuyWZphyAgGm2Nm/hFRDK7Jy0yPpPXDOj/AEZ0mEuzKxNxrH5jGN1aPOq+lCakyeQxcpGlWcCeuN7V8AZWn+Izuw5KDIwM3hDL1nUAvfoYI95wKBTMXRpqXLDbEy+N5nPClCkAp5WBLROFp8PU/wDTY1MdQZOnmCrKQTjmdfUyC86wSZ73wFm6S6QLi4FjynDPI5OmaqarrqFicQtHU44Y9zueAC3mXWPfbbHPEh8n9HUGIYG3WCZ+uKKfDkGYpGLK2vTO8bfcj6Yu8S/j1Kf6oDbahItYd8UUvFkJLzoZ8VzYOVpajJKI29jZye8yY+eMY6xMG0zHcTH5nDjifCM6UULUy60QAKepHNQAjVDQQOf0jCl+E5gTqr0xE2Wi2/LeoMS6loyoEqvjU5bOAJTVbhUUbGPhA2j35YyucyVZablHRnVWMeWw1QCxiHN4/LAf/hJCxNKrVp84Vpjr0P354dR/TTkei5LiKbHmbT36H3wRxLPUhQfUYGhrmN47gxMi+PM6eRz1KdGec9nk/ZiwxLOnPVFC166uutNk0zf9bSALRzwOudiX+C7hWUP6dmGVb01qVBb0glQRI6Eubdsb/wA9H0qD6jTBM2A1ElR9JPzxDwu6tkyWAD1ZLQN7QJPM6QMKcnwWa1So1SKgWn5RkkQE06XWfhJ1bXFiOYNZO0rJRWWS4hmG1kB2AJuASMAsDiWdrMarEo4JO2kmOtxYjvOIo1ySCIFhpNz78gMQOqOg7huc00q9I6iK1JlgExO4Okbm0D3PWyrJVi1ClJPwke0E2nA/EM4KakuSoIImD02kbYaf1O9GjT/Fp+oSoNNi19/TqAie+GulkRq3gpDHEQL2x3yGj47/ALtMAfd2x9lqZDqTUeZFoSO2yg/U4DQwy4qzKxAYwDe+xwRkuNVgoh5HcYX1EZsxUR2lYDaovJ3t0tiqtSNMhQwNvb6jDLAqyx/meK1VggiCBy64ozPEaughW02GwAwDXzoNMaTeAI9sRpNUqJbSpjpOBbDgnm6rHckwLTfFP6c/X8sBnOvcMVv0U/zx8J6/bByYtz+QqHTpKySLX5GcEU6LpVGqARDDmDfbE6ec1PTiTfaMGcYqJ6CCZgyIOE9D3bHPBq2uozMJAUQQPrztvhfxMqag8v1QSTJ7kT9xgzhdMpQWpOkMGF7SJO89bR/Zwr44mkTA3EnsSPvilVE5tz/00wWUpVFM66csCRfSSlu0KMKOI1PQBzneTsft/HbGZzPjapkkWmaKvTYEoWMEQ3qGxsG9t8Ic3/SK7kkUFEmfjP8ALAjCTVpFO0YumzY5NZJn9YEXMbqRePfFGSqSit1CkjlcA/njGL47qb+Ws+5xn04rWWAKlQdBrb7Xw8eKXs0uSJ6wzXthbxszT03EuqyN7ypv88YP+vcyL+a5Hcz+eC+F8bq1K9FahLDWoi25MDl1OD0YveLPVPCOTFOhTVuSiOdoBP5nAvGXiImzkG0SNOr6Sxw9yzlUJG+kT9AP44x3i3OPQNIkMy62LqImPLbUbnlqn5DAatEozSkC18yZ3+n+tsUNV74FyFQ1lDqIU29UC4udt8HDLNG025HvG+I0zt7L0K+N01ekFdtK+ZTlrnQNWlmgbwGONxxALU8tw4ZDTGiD8Q1RqHQEXjGcp8PWpCVWFOmSpLqWLjSdUCmFhpIG5tc32ws4pxmpl28kIHVAFV1lVYciFIMe04p1tJEm/Js0rJeBtJwHVbTBJAA5/PGcTxXWmfIB63bl7Yo4l4gq1k0+SqAQSRqMQdxNhg/GwfLFGwzvE1SoWZSNcAEjp7YXZXM+azsQR6oWQdgOWHPDqoqGgxEFlJIPWL295xLOsFqLeN4wPQVu0KteDuH1wEO4MExHWYx1szNYL+6T98dzFH1hhzUD6HAWTCmjSZyYBnnOCxkX/Zx9kqkVn/u4POew2A2UDiEXEm+CGbUdZkcoG18Z1c3+61jBEbXxoMrmFZNyASLkHEUirl9GnR1FJKZOoXHubnb5jCLjWbAemDOnWkgbgaxMcrYsTNAAeqRNo5DrtgGv6qwkyPiLcgFv+WLvRw35EfFfCEzVOmKTNqUufMIsdRkrp2EQIjf3tjGnwpUFi1P6Gdz/ACxp6nGdD+T5bu/qYQFChdRElmYBRbc7YP4XwqpXGvVTWmT8YZmJ/sLoAa9pDae5wtySLtQkzHp4PUiDUKty9Pp+ZJkYdZXw3ldCU6is9UQobWFUjUSTMCBfY/XHoGX4LTZNCuztaSSqKvYtpaTzgSb3iccqeEaAIPnsDufhI6xywrlJrYUuNejHcf8A6P6FOir0w5hvV6ybNABnYCf/ALe2E3BfCtMVVcs40sGAsbggjlOPUOJZd/JZKbo1hCPRISBG7U3aPciMefcbfP0RqTLZYpq3osXggcyW1DuItzwvG+TTZn8e6N5l7J5hPpAJiNzI5++MX4r4glbMooAjyXLdiWFOPod++NFRzYNASBsLEmAY5RhDmstTZwNMv5dSJuIDIWB63Ix0+jnSEnD8xTUeSGAKRY2O24698HmrGMPxavpqMAtplS3xQdp5TywMvEXAszD++cJ8beUW+RLBvnzQHxGMdyWY1rr3kmPbV/LHm71STJw24fnM0EUUx6RYHSPzOM+HGwrlzo2lSpgDizjyasmB5bRPWLDCI5zPNO4/uIPvGO5PKV2q06dT1+Y6JGqbagWtMRAO9onAjxpO7NKdp4Nl4dg5agHkPysJiLSd4jDitw3LPpZ6x1LtNhPXGh41kV8sFUA03ERt2hQDbpbvjCcXqjWg5mfywZ2nYOJ2hr/U9FKivUqEgiPSZMc8FuMqkaCxP7xmMZWi8VALn0nBSN6om8HCqVFA3OJS8waVJ1CWYCNrRvig5an+w/1xVWzITSSGbcHSJI6SMAVM/Vkx5kTb0H+WGsUpQSx5yT+eDqQ9ETyOKRl1LE3Ek7E4vpZBQpjVpE7knEkh5NjNVsBHID3tjugl1sB1JiBgbh9RiqifUAJkdRM99/vg1fS63BMi3Xfl74qcmbF2fyqVGYMraNYJnZiVnTPS1x0OGuqqxWnTEQJJFtI2t05gfPpdZxCnUis5YaabDSijoBqM8+YxLhGYDgR6qjktcehAR6ZY2sgBMXEbYRrI8Xg2VLM0kXQWUKo/2kHvYwB88L34gkny6ixaz1St/wB0khT7EGeo3xhOJ+KqgqHyyHSCoi0wZ1AWgG8dsFP40SFRqehxGraDPQj+OD0YVOKNRmuPVRJqWHLQSs9dMlkJ/dP+I8kVHia5mo4oltA0+aHUKSbw0AnYK0i8wLCBKyn4mo1DGkXsQwsfrBPy+mG/hfJ0/wAVxBJZf1tUBVLRMAyJUQRO/XBUa2K5fQ5K3EbXP3wDWqAVgP8Adu21gNaDfv8A8pwTl6/rMxYlY+dvtgGjWV62YM3lU+QEx9WOKCxyzJcRy1NmZXizHtHzxSnhlHIFJjVb9mlqciesJv27jDTxRw8VKdEDVq88q0RGkrqkTtsca7gKLTppTUFVGwDD/p3xPMVstKab0ZD/APn1YLJy9Qjuyg/NAdQ+YwQnAMxSW2Xq6QD8KM3O5OmceiVKqqJl1A5tVAH10HAGb40BBpq9Vo31MV7+oKAfb8sLTfsK5K0jzylXBJAmQYMA2PQ9Pnh94Npt+k/CZaEE2uWB+KN7THbAuYzQqV3qOKYNlPlb9fW0kMw7Exh5wFAoSsCRpqq99zpOx+VvngKPlgdzbho1lV2ambgeksRpG4pLVg/rExrEk8hjGLwiMzWm4JUoW/ZIt88b7L1FgFjN0J6Etqy5n/hxleL1FRFdWBYn1KBYBhrEN0kkRvIPI4vNYOXjfkKswmioRYCAbYVZwlaxMRKrfDLOZpXOvzIbSBp0Ei3ecL+I1A94IMACDiJ1Uz7LVT6jPPriZ4g37RwMmX9Vie4xI5Rehw1m6suydQusgTJMd774syubfQyhEMgr8cdumKeDZpIF4gcwRifDktJBAJJ274l7AMKtF6ejUB8MWvMWxcMqoYPsJX223n5TiXE3UwZtG8xE45YhFAkmw53gC/1xWOUQnhlupBl3qi7NVCqLXOqbT2BxmM85pZeoCQGqMUA6KSWO23oVV+eH3HFproAvRy4LqLy9RvSg+U2HMnCOrklFaotZWglrEXhwJjl6SCtpgqcZ7NHWDP5+miMhB9DXVhsRNr9Rafn3x3itOnVLMIWGMfWB/ruMF5jw2BUNJKk6gWQkWNgI+pP264W08uVqeVUAB2aeYJj+OHTTE6tAK5azDuAD9z/rtj0rwZk3p06iVXDggPTYHkQVIPyCn54wniXKLRKJT2MjveOf1x6JwaooBj1HUtPp6gmrT7j/AJsZvRlHZOq2gmwn4j/r2xhMpxQkGoJliSfcsT/H7Y03iDM6VqGDrKxHYjn8gftjK5PJeSNJ5gH6i8dpn6Y1o3sNzPEmNJ2AgoA0nYHYe+5wuy/ijOAQtTT3VQMPuFcINajW9QBdSqKSBqIRiSJuef0OEPDcg1SnLAInIkgSR88HFZNK2Xf1/XNyxDdQik/4mBb74Gr8XrVQQalRuxNo9tscq8NtZ5I29QI+TDAT1HS2odYBGCmvQrUkPuAamVgELaTJIHXafpjY8KLGnBUoQQIeIMX5HmBjJ+CMy1OqaZv5oDapMAANPzmBGNlSqfEbMsgH2sSJGxgH3254lVTOhP8A5jKpnGKgAkQov+7UgE+61APbCTOVZGm8kklRyhFUfmcX1KgI1NGkhiQP8NVfrDd5nCnO6kqM2o9D7jc/MBTHfFJPAkF5FTU2gmD9Diqvr0k6CI2wSmcqNSB1m4nfFVdi1I33GIUdN4B6tXQoYspNrBr3xf8ApHt/iGE9cWjBH6N3GLdET+VhmW1ASCd/44ePmWjST0wJksmDlUmS5UE3jvi3iHD/ACwG85yYBiFI9p3xAeyzMtKwdtjiXDax2AkiTsY9MC56yQYwPncuypJedjGkYu4TmIYooLFpiBzsLxfSNyegw3HuhOVWrPuE5ktmbqpFISQRvUYAUwfYEsfcYK8W8PLUTmULN5Z0hd5RU1VHI5MSNUDl3JwzrcPVKS06Z01GNyfigmXZu5lgJ5e2HuUpGqERoE62kyLLAn7j6Yo1kgng8XqcSZoIJUEyrDQRtYHURAv1GFHEi7NqZyxWBPojc2GljIHvzxvfGHhk0PNzFCmTQBmpT0keVIHqTVIdCSSRMqe0Yy/A+EVuIVRSy1MACS9Qj0IBuTEyegFzjJMLlgDyOXq5qqFQBig1tO0SB/HbG8o8IGUSnRuWZixc7mpZkMx8J+CP7PfDjwR4KGVD+dD1QwcBWsCCPiEXII6kX2wbxTLip5YALECoQReSDDCeoiQO4xvYtrZms/Qp1WBeslJTGovYQRvJO5AYb/lgHjua4dQBam4zdXQAApiirDdnYRrOqfSLREnEPFdIqrDVpljqE8yRI9pJ35T2xkuEcNFeqtMVEXXszuFHteJJFgvMkDDUZyNpw1DWRaQqgqwK1W+EBqjIahVSgafLApCB/wDMsekNAacCVw2VcnUjNpaepmT1/wA8aTiLUeG0WqA+ZmCoSmW5mAsaZI0NTqarbFCL4x3Es35LK0xqEE85EXwkh41thGT8I0hUjUWK7mSFXpPc4+HhbL6yHBU3IuCGExIN8Syuap1LVNJvM6ypPzA3/LAPFatJLUioG50szH2LECT1wvluyvj9BOXphcyxRRpREUdLztjVZfLKaZIVQ177CTb5i6b2vjLZSm4VQSLkOee52P0xs8yoDFdJBTSR2BakBq5FtIMxh4O3Ys1SoS5hwjE/qAbdTTGlhG8tTI398B57KSwRiYFpBiQtgZ7qV+mDc88MAYhSNX9xik+5ptJwsMlwL2Ugn+zK394Bw0tEobLtCAaAG0hYjV8rHF+Xy1KIElejMTGAsu4LOJusA/ni3KVFDNJ2++INM6lkrzVFaTRTVQN73v8APAbZtp2H0xfm2erUPlqCOUmMLai1QSNAsTzw2TYNHSrkIF5hdI+kYIzlbzBoAGoKDv8AxwvZpN+mAqVQ+cw39I/M4SgvQ8zbEgiBYXv+WO+GiwriCy+lpKkgxHXC7XfDTw5V/wDMR+6TH93Bj/SBPEGabI5GnTXzRqcGSCdxO07X3vhnlFdq1TeVRdMfvtH/AOQxxMxKKCAJ5Achyxdlfjcg7gD6F5v746JHDdjDNUNSaHCg6l582XTMDnJjuJGGHCKFOnR0Uqa01RikRA5Fm+ZJPfAlMMWQsbi4jlFvV7g/ng3MVCFaxhWkA2DSdj8r/LtgR2BipcuNK3kurkMJmZk3/vYSZ2j5ZRCfgeCQb+pJJ7bffDfO5ylSq00dlUsr6VDAs2thp0oPUFAWSYAEjvgHxDS8vLkuo9dVEQSJ0wACT+0YJ7CPmEnYc0Yj+kShqpwqFnaQNKiSTa5AkmA3XGa8P8L0IzVKJeqobQjiyCL1Kim8LNgbSVxu81lvJoo+7LVBFyp2YaQRcGBuLjcYzXi3N510KulOnTiDVDKRpZgBDA6ipN43OiTthhkZDimbLVBqbX5dgNxIHw/Ifecbk8LpZmglGuU8+HqhKRBqICBcDdgIJi+20EkZ/wAPcJ0EOwuzBEDLJt+I7Ebq0BI7PG+NbSCkglE1XYSARLG8E32Awo8VaMBxXIvk9IqoKlJwDSrp8LA+9g1jK7iDjnCOHPnWbRpo5ekNVeu8BUWwiepkAD8sek57w1QqKxCNrqgF6aHSj+lWDBD6Qw/biRJN9jLjPh50oUEby6NGnUOnLUQSrkKGVqtRr1G1XuAPTzMHDUti29CPgfDl/R1rS1SmF0ywAIaNa2EwCmkgm/UDDPOZkCmHNiqsGHSLhjN5qVBI6g9Zx8mdZabU0qVNElgltJJhiSIt16SMCZpQ1AIdqiMpIEy41Ikmd5cEDtNsZJIebdKyriqg1igv5hOprwPSaZUdRIQz1wryI1uzdQtu5UFvvgjiBK1CQCG8vXY8l0kgdJ0z8zgakzImmYDMzzzIJ9P/AAx9cLN0g8cbkdpgAv3b/LALONTe+NJwdQ9P1bycV52x0iAAbQBiN2XSoU8IzehmkGSbWPTFFXPLqO2554f0szYAGIxl8zOtr/rHl3xRaAzV+J+DIvladSSDJUxOEuXyaK8XJIuSb41/Hc2cwEJKjSYgDqMI8zkQHDavTHTfEmn6GX6DvRUMYHLqcMPDVJfOLBZYq25/djrymflgVqBeoApEEbm3PBnD8s9Cs0xYEAzzZY2+eBBPsmLOS6NGrqNGh2tpF45nt88E5ZgSwY/rcuhki/S5wvzOUEKS0qI2nrPyN98EZd4KmbmV7WMgx3U46ZHHWBzluIrVTQjMHWJBGoWsRBvftjuYz1epUpAakptNx1KELNh7iQJnfoE2RWk/mgkA79BqETHO82x9m84EhbkzKj9kWA0nkPTMc+eAnkVY2DZY0lqvT8omCNRNQAsxuSwI9Xa5xX4ur6v0empDHX5k81AIkchJIi4kSxw14tWyuXc1q1T11I0gXsBFlHyvyOMpmqj16rELUSmqjUSIYzMKAbqN5O9/nh7Q2yvxKpNKrpYwNbgdBpERz3G+PPuGA1a9Gi0Ei0E2hVYIGPP1EH7Y9A42A2vXcEKImLQR+Sk94xnuH5PRnEcD06SHsIYqNStF+QP0GFk6Y0VhsYimoKkvJWyyLuFPmu82ADkhdrhe2D8tRHp9OmRKoDzCFmVosLn2tjPZyufPqEXHqVSTsKSstyT+tp298W5TihVSZYAkBmIggsCefZY+eCkMj0fgdEaF1WKq0zuAQwKnpAQYH8UAv5G+kFif8GkfTUPrhZwHPeY66JLOHeOoNIIJnqxn5tgnxNxEIEloI8wRaZDAGd/2YjnOM0BbFLURpBWCSISTZjpDCbSo3EnphfmKSkgD0w7w0SVLIXUqTyOiJv8AEcQrcVbWUEhjYL7Lb/vgThvEQKgm6sVSD7pseoVmGDQZ5QHn2LVz5hk6QRpIA06dLXHU3jvjtYiodRJHIC1gLWx9mcu5JgSQq3tf0gn5fyOAkd1BUo+/SRiM9l+KlG2HZTOeWIEm5MzgjLLqB8xwJkzbrYYR+YY+BpvyxxuIAAKQZG9jbCD2hlTqrJEE73Bj7Y5+hUeYb6nANJmWCUJB2jBX6XU/Z+ww6YNh612JG5AN45Y+zb6mXRJAme3vjtKrEweeJ5AWY9WJwgGrdlQqMrTpJ9MT0vi/IZ4vUBvII3n8/li3TIkfnf6YsyTF2RCReN9rXv8ATBWxZKkzTUyugiSEm/O8zF++IQgF/THwmZv/AAxxKhVgAqmRO1jzFsQrVZAJG5iOu9v9dcXbOWwvhDMC0+pSIJa0i8b/AD++DK+UNVy2mwAVZi4vBj5fbCejWJ/Di4PqkAdzHygewPXB/wCmlFIb0voFiRcCQrH33+ZwjWQtFWbpBNRFNQTEEjUJE7bwZ9u52xRpC0oJvUaWYn1E25CYEWFzimnnHZQrMP7NwSPf3OJVKYch40hNlBkmJN574eKF90Z/j2ZKH1EgEeowSYE2EbDt9YwD+lBl1AwRf6L6h9Jw04zly1JgQSxBA1bAdY/jYe+2M7xbO6q60gfSGCubXOkAj5KT9ThZK2iscJh1Dg+pRqBbVEjf1NI1dovfF2Y4cwYOTqb0kM1wVVdMQZEQCffDClnFsdQDDT5hAHrAV4XsAWG0GTimpVTRpX/09EaBIIYtNnmYjlhzFHCK1TLkxraaZpmSZQkEIV/ZhoEdzgzNmpWqMSAQwKrKiRfUSO8Bzio5/fUTAcFdEAwAD6pmf8ji1+IAkFiLVCVCSLdW67/njGKH4dIMlihZWMm5KqQbxMXFu2FHE8g6wwuyAFQZsFbUPtA9hh03Efh1tqYM0FZUKCSAYBgkiDfkcDmsCLkkmNR/aheQ5XHTBMxK3EteYUr/AOmyWE7QQPzJGCMxUhjcdsIc7qWsiLNwdItC6jMDnEib403CVsfNWkzDchT+ROIyWbKcbfWgbKOCpvzOLS4C3gYLq1ELGKaLIGwxXRCgPKqb8xhKKA9SoNK9OWK2F98WK4PIAA2EWwO1czg2NE265SkP1QPYYuFJOSj6YmuV7/xxaMqR7YVgTQMuTpH9Ue+Ply1JLhYO0i8SOfT3PXFxSDBBnH1JQHW5HqWe94/MjDQWReR+LCcyPT6XuAI26dcUVazC7+WGixIaSDHwmRe/I88MM60OwhGjczHLcx/I4V1s1rNzCjoLn2N4/lyxSzjR2pTRhLNBS9kJ9gQTuTyBJ745miWJkE6gIYrO19tV/n9sXZdZAkoFOwi6xuR6rWtcc+UnFnB89OXJVSxDPCvuQxLKehkFfrvjIYoyGUpatXmiSPh5n6k8+/XF1epQRh8TtsLgAXvue+LODsjagaKloNyN9rERbBJ4dTAlqSBgJKqJ5Ha8/I4pQjpOmZDxjVUU3gBSbBQdTNvBNrCR2nGU45wKpQq06gJNJyTJ+IOVLlGi17wY7cr7fieYp6GfTomd4JhRqEmPiLCOe/bH3FKk0yCJEgkDe1zHe2ElhorBWmYgK14DerSZvNP8WSFH68BRc9MWLqDAEsvrf8UgnUNNppzYegc+WNdTpAenSNUVCpuUgQBrPJgSNhiitQ3CqNaikTLEJffQecwRBGCYyFKpOmZU6GJLSZIlpAAEGJ37YmGNviT8Ntxq1MJO1oO/XljTPRHq8tSxV1B8yVUCQSASPVK2n97FIy6EnQuohwp1+kADfSdPqmQPnjWFGbrU2KtIZPw0AUerXBCn1GCDcbY7mBUEtDSS8INlsG1A7m82jGloZemTCKW/EKv5hIMAEHQYvGqZ7YrqZZCoOkqvM31zq02WNvnywbAIPDfCvPzdYu3wLZgLSxgQDygNjW5fgYBY6iRy9sd8O5EBqpFmJUEbwBqAw3NEicRn/ReH8ihuBpM62+mK/wCqUEjUxk4duhG+B7c8AbAjr8JWfSSPfAp4OOuH9dJ54BM4agheVzTBiPUOnTBYzb9Y9sCBJ54sQAYiKXCux5nBWRphm/EYhZs14BFxsD0wEBhjSzdBqPlV/SobUzyQIF7kCVjt0w8HTyLyZiNWyZbUfNBQiwVZYG8wZB5YDTgqlVDO5YHe1/kdvfEzwynoFbK1lqE+kAvqAB6VBLA+4NzywiQZuk+o0jL2n4gw2liDYDe5xWjnUbQVmVApNfSIIBJuSSRpEgCbDF/DMq8PeNIDwt5UW09pG39kYHqVGrMECIz0zqNwAIBCie8zb/ZjrgnhmTrZer51RlhgVZJaNJINmnTIIH6u04W6N1xgtocYRtQpVFVwAfUpT3EGCTi6vnAAWX11G9PoU37X3H88BGlQSp5zU1+IxTepTVuctT1MAR2a3Q4G4j4qphWWmp1EgKgNwDGo6dpiewnDqROn7AuNZZ3GpkUA8mPp356TduZ7XJwLx7NaaSEW9SG82tz5jF1fidFXQ5kzOny8shDRNg1eptAkEqBc7k7Y+42nmEayoZn1G0Am52nqdsLJ5ReGmZ1OItGnT6iyjy76iGXVI5GSq88VvxNn0iA13lASWUJtI22nnjQHgKkEi7qNYQD8SVbSh0m8ekc+2Bsx4fprqCkkpAhBLrrGk6gNrEzh7MJm4sz6ZudJeEJaCDB1AG3oC3POcdPFXYqQNUrqIQ6yDMGRNvSF++GT+HUEhWkqfLPl3IDeltQG0Ak35jEanA1XZtj5X4csYYQxOm4ABJvzGMYX1OLMR6QH9Gs6DJU/raultN4xE8UckGVIBphnBOkao1Sx2M6vtg1eBIDE7k0jo9VjvqC7bDfE6fBQf2fUSIWSPwwSNTD0rud/+zACfCPEmZ35SoPve8dRffGkbMTa2M1wvJ+VXB/dI7X9cA8xc7YeM+Iz2Ug8Fhc4gx9sVVKmKvMmYwox2uemBdWO1WPO+ADVPfDJjDZFtM4mbbAYpSqAMTpv/qcSZkW01vvOBeK0tVGqBIJQ39hMROLQQsxfrF8cqj0mJM9uuBZmYbhPDK9Q66B0RuwfSR01aTrA7kRjXcI4dxFSKhqU6wpgwjVS2qzWBCyNzcmL4beHsjl/0pnzCKVRGpiU1XPlsIAB5TsOWGWc4PRINTLTlqQkBy1SmpJGmysdhMi243xY5qWjN5ThWc0yKOVUuS5DPU1qWvpJFNrjaA0AAYvehWy7LUr5pRBkUKaE6/3dVRgbi1lnFT5qi9QBa1R8updaZarV1VQNKhquiTo8xW0swghjG0CWU4flfOpwKgdquj1H1g0svpFYCbEuWB688AKxoScb8aPXbTlMtpRQdQcF3MHdtB9IBI3JFxgLhoz2Zby6VNw53IXQSO9RiLXxveCeDqLeZWompSzKEgMlQqAeZA6Ho0ja2HVHN16oK1qlBGX/AOYfHAsJQwk9TPyEjBf4DB5txnwbUyVA1K7K1aodKIGJhjsS36zfYfvcmXEM8VNI3lhIH7x0iBY+q5+mGjZA5nMPQdzVeghq+cX1C4iigEADUSXNtkGF9HIpV0lgSyj0i1yTa52vp374y2hloEXjBiFlpVmYA3XSx+KQJ3Jtis8Ydog6pTWwXdSoiGJA2UL98PV4FQ1AAGC7JFlIUA6rMZaWtadjilOFUWCGGfU5QQgTSt1eQxBbpA6HoMUtBE7cdbkSSVFQ6Ya8RDQNwAN7TO2Kc1xdhsIlRUOiDBNjq08wAN+uD24TSsQ06mNMlUIAHPVJFrD2xRT4IpurIQT5Z8sHYn1aoFvrN+WDaFBU42QZFyB5h8sBt9wxXYjvb2xd/XRXb1ALrPlww9Rlg2naCSL8sF0OBo15U+ryT5a2AO+q62t9+WLhwGl6yQHIYUyKSssBoDSLfqyY6x1GDaCAZXiS+ag3VSAIgpGkAQRzjlvY4eVavSwI5YVZngtITeNDwdIsCgLAt0ME37+2GLtP+tvc4jyDxOao74rY4nPsJxW7mLxiYxVWMYAY4IqNgUt7YNjDBSGEnUI5HbFoC2hojlywFl2N9Xq7ch/LBIhe33++JiE6lV1goVN788fJIYTMb2+t8QRBtF+uDCvpjabTjGYZllPlGooBY120zz01KgUfMACe+JPUo59kFYDmdVVmVo2Is2kkbemL7hSIxHhhjJ0gTcVmm3+9b+eCeLcXXI1zqXVQqhXkWNOqbEzyV4E9x+9iq0T9l3jmlRWhl8nQ0jz2RAE5U0Op2nkANXzbA9ThWXpVGqpTVWDKoiyi6loUc4Iv0GI8O4cNb57MVqdSqywgWoNNNN9+bfLrjPZnjpbzYiNYYHsy6Le+kn5YSOw1g2FfMtl66OHAWuulvRaV2a4i4MfLvhT4wzlLKslWmPMrPARDeWNh6eX/AG5nFPH/ABd5mTCikoCQQ0m3LYjphH4SyFfM1Xz9QFko6TTDHdtQIYjmJHzjtiuhKNb4e4dUyKs2YOurXJeqwv642HtJHQBp2jGX8R1Wp+VoZVL01JBmQCiwRbrq+hx6R4u0VMi1QG+gGbegG5EcjEiOpG8Y848b8NqVBQeiUY/otMrTMhoQQ0EG92AAPPDJJMyYnzHEXJJ1KJNtyRz9J268ueOV+KMxJVgB+qCSY+m9zjGHij/sr8wf54r/AK0qdvpiuDdjb5ri7EyCpA+GS0g8/qZPzxRmeKuT6Wm3OR6jdjZuZk4xw42+xUYsPHCdw31waB2NhV41UOmGmACZBHq5kQxx9U43WIUazI+KbSdlI9XJQov+yMYpuMHkD9cRHFm5if73+WNQeyNbmOJu2nU7fvX57SL39AUX6Y1HB88KtFSDEek+4AGPKjxMHdT9f8sek8Fyvk04kMCdSkA7ECN8R5sIeDtjao/fFMjqAO+K2b2wHUrkx6efMRb+eOcoW5isJtfApde+O1K88rDaJ/jgc/6vhkMHU6kGRfty+uO5jOVHMDSAL8/ptimkdvnGLgoi98TFSLabE2JhugNv88X06rRc+wgxv0xGlyjF2vtjG6hmRzH4DDYiqrD5kHbGiq5ZK1bynAZWoMrAjcHUIjGRB0ip0KqfoT/EY1uRrf8Amwf90R/xH+eOpRtEnF2zx7OitlWahUWaepgjMJkK0b87Rj6nxFVdrj1IBYxdSzD33ONd45y/mVHp7S/mA9CRBjsb/bAqcLSgmuhTVqijUPMAbUbCG1f5RhXhhUWLcpw2rm1G9PLKfxKrmAxGyU5PrY22sJv39N8J1nr0mpUUXL5dRBdpLaYiFBtOm2onkbYX+CuK0ypFagA5h0gBtOqx0k2Xl0x2lXUZuCCQ5/Wg9ev70/XDJA6l3EaiUuHZqhrJZNVyZkQdrQLjfv3wozlIr5QI9VIFJ/deG/8AsgOLP6TKmlyi2FVEBA7uq3+mL/FRC1VMbogPuon+QwJR9BSpnj+fyLtmKwVSfxH5dWJ3254CzvDKiCWQgddx9RjaZwRmHHUz9QDiVU4ZMHQwtUeaVZrt8LnrA9LHuRb3XEv0JdtJ+n8cNhwoPmQqwNSuQOUhT/Eg4m3CKi2mCOVsUUiTixG2QXkY98VVOHsNsaBOD1X/AFVI94+2JP4dq/7P7p/1YYWmZJkINwRj1Hw7m9eVom9kCk/2Tp/5cIcr4cM/iEqOgNz2nYe4ONNlqQRQqgKo2UbYhzNNUX4oPZdVrTt9wf5YHqVYNzsPf7DH1VT8sDsTtjnOhHc1mBHxYG8397HxW+2BG3wyMf/Z"/>
          <p:cNvSpPr>
            <a:spLocks noChangeAspect="1" noChangeArrowheads="1"/>
          </p:cNvSpPr>
          <p:nvPr/>
        </p:nvSpPr>
        <p:spPr bwMode="auto">
          <a:xfrm>
            <a:off x="155575" y="-144462"/>
            <a:ext cx="304800" cy="289792"/>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7122" name="AutoShape 18" descr="data:image/jpeg;base64,/9j/4AAQSkZJRgABAQAAAQABAAD/2wCEAAkGBxQTEhUUExQWFhUXGBgaFxgYGBscHRsdHBgdGBgcGhcdHiggHBwlHBcaIjEiJSkrLi4uFx8zODMsNygtLisBCgoKDg0OGxAQGywkICQsLCwsLCwsLCwsLCwsLCwsLCwsLCwsLCwsLCwsLCwsLCwsLCwsLCwsLCwsLCwsLCwsN//AABEIAQ8AugMBIgACEQEDEQH/xAAbAAACAwEBAQAAAAAAAAAAAAAEBQIDBgEHAP/EAEUQAAIBAgQEBAQCBgcGBwEAAAECEQMhAAQSMQVBUWEGEyJxMoGRoSOxFEJSYsHRBxVygpLh8FNjosLS8RYkMzRDssMX/8QAGAEAAwEBAAAAAAAAAAAAAAAAAQIDAAT/xAAjEQACAgICAgMBAQEAAAAAAAAAAQIRITEDEiJBE1FhMoEj/9oADAMBAAIRAxEAPwDBU8qxKoo5WA2Ax3LqadXQRfDHLZhSUZQFMxiXEaNNKsu0McclsNCfN13QkqdiZGBFzbte0HrhwaaCqwmdQOElHhwZohgZ6m/t1xRMRoLp8Six2xP9JDAn6YeZD+j2tXVmZzl4ZQqVabS4KzqFxA+t5xZS/o/zADLS8ury+IgzE2kR98I3EKgzOUM4FMyPcYKbjaW0nF+a8EZpVCnL1BO7rDD7HAfD+AXK7BdyRJmJiLdsFONBjB6o7ns7rMiTI6YIo1tKgg9oGGScMNvxNhf8MfzxXS4BpJK5gAMbhqRt9G/hifaDwP8AFL6F3Ec40wBIiZwHQ8xjIEDF3Fm8nMvRZlqQFIZJgggHYiQb7YBzFRmOpCVUd4xTqidB6UmYnYkb9sDGk4k8p5c8So5yoqklZDWEb4JCEUxaAeRN8bqjUW06R0ybnvgV80sRs2Bkzbq5kE9OmAMxUly5sekYygjUOxnkiCcNKObSkoLD09cZvLU6cagGbnYSJwRnqjeWFN55HGSSZqNK2dRlDIDHXA9PMzMQcKck7aAlwe2G2U4eig+og7kYZzf2BcaFnEMzqa3I4IqVD5c+2I18u8WKmTtacTWkRT0tvNsANFWZjSB1GFZydP8AZH2wXmi2rsBGKcGglw0IN5blf+GAa3EjWcagYBGAMmIM3MYvoZiKotvjDbH70QGnSSYGNT/R7mxS86qwVWkAM3xAQSQp5YxvEuM1FISnBMb41/g/JmrlYrLJaqzsR0C6Y+n54VJ7NSeDY8N4qMxT80wBUkgQI0zC/bob/PB9KqiLo1QRcXsdxJMzFox5nnuJ5qiVTKJrorTpqFcQQVQKSPVzgfywMvijOAy2TvsCCRB/Ln2xJws6EktnoOd4idBUElbE9J3523/LGFp1ZqVoPw1Cv0AP8cK+NeI8wyqDl2pSwuTYzZeV8R8CZepma70jUZUAqu7hQ0sDyJ2mR9MH4qjYymk6NHTacdePniyp4eraoXMJb9qnv0uGGIVvDvEAutVoVBEwrMp6cwe2Jdf0dSRnPEVdDRarTCCpSfyqloLgzoeYuR8N+QHTCfg+XV0L1msTYc8Nq/CGo1q1HNKreZ5dQ6ep1NCkxsSQfbFOZ4YoB8uKY7nbHVhI4pbFufqqKyqCVW3sBgzOUFrVECVZPMDA9HK5Sfxar1G/d2+2KKmaQf8At6RBB3O8YNfRhjxbhEARUvse2OZbg6sAr10jntOAvLzDXKwCLjA9fIo7Kqgg/rTjL6YKHT5FKbaVzOleQjA/GfLJQO509RzwrBpSdQMrYHE+KEMKYmbWjGSyZhtOnpYFG0oN9R3wJxDiLAkhy09OWFBm+ot2wVwuvB0ROre23fDdKyYZcMqujAuJ19eQw8p1PUdSyORwIauhVuD774FpcViqw3XkCMTywlmZrEa564DNbFj19ZI74s/RMNZihKYNk3OINS9YHMY0/wD4TWmNSVqjmbBVH3wUPBuoBvMYMRz0g+2EsdRZlqzjWkgd+uPR/CTFMopiQwc+2ok/yHywHlfAdNQKlQuD7jDatRZMqtOnHqdaSW6vpE9bXwVpmSppszqVSTi3X13w6reE6lLLis1RSbhl0kQQzLYzcQs364TVTNt4tPXHMdsZKSwI/FlNv0dXHwiok/Uxhl/RvTCBmtOmb2+J5t/dXfEOKUXqUvLJVVLqxuZhTItFuWCMn4b83I0XpuaVYifMRjcFjCsARIAiIj74sn4pEZrzv8NBVzzAzPOYwxyXEddouNvnyHTGNo+HeJCCMyji4ioNX5gnBOXyXEqZvTy1Qcod0J9ibcumFcfpm7In47qkVEbSPw0BIHxEMzLfrB2/vdsYGtWpuzEhzO4nbD3g3HP0nNsa4hDT06J20VPMif8AHfvjXZDKUDWciilNPSykiehPqgkzHfFP5pMjXa2jy3JekkUwCCekkDBPEaTImtKdVY3YowU9bkQcew1+GHehmWa0hANPciY5C94m43wyyZpmmUrAqwPpcmSZMXEQV69r43bOQ/Fi0eF0czXNPXrW2w64DzFVoAJ3Mk9O2PTeMeFsnTX9INI6SYYI50qZiQAwF42tuD2xRT4VkGSP0exErqZgCOo9U3+eHuIjhI84bNfqgQptqjBeZyhVaegagBJnHor8D4aFj9HPX01nEWG0k98CVuE5A2itAmPXJHTVtPyxm19mUJGDylIkfDqDH6YuyWZphyAgGm2Nm/hFRDK7Jy0yPpPXDOj/AEZ0mEuzKxNxrH5jGN1aPOq+lCakyeQxcpGlWcCeuN7V8AZWn+Izuw5KDIwM3hDL1nUAvfoYI95wKBTMXRpqXLDbEy+N5nPClCkAp5WBLROFp8PU/wDTY1MdQZOnmCrKQTjmdfUyC86wSZ73wFm6S6QLi4FjynDPI5OmaqarrqFicQtHU44Y9zueAC3mXWPfbbHPEh8n9HUGIYG3WCZ+uKKfDkGYpGLK2vTO8bfcj6Yu8S/j1Kf6oDbahItYd8UUvFkJLzoZ8VzYOVpajJKI29jZye8yY+eMY6xMG0zHcTH5nDjifCM6UULUy60QAKepHNQAjVDQQOf0jCl+E5gTqr0xE2Wi2/LeoMS6loyoEqvjU5bOAJTVbhUUbGPhA2j35YyucyVZablHRnVWMeWw1QCxiHN4/LAf/hJCxNKrVp84Vpjr0P354dR/TTkei5LiKbHmbT36H3wRxLPUhQfUYGhrmN47gxMi+PM6eRz1KdGec9nk/ZiwxLOnPVFC166uutNk0zf9bSALRzwOudiX+C7hWUP6dmGVb01qVBb0glQRI6Eubdsb/wA9H0qD6jTBM2A1ElR9JPzxDwu6tkyWAD1ZLQN7QJPM6QMKcnwWa1So1SKgWn5RkkQE06XWfhJ1bXFiOYNZO0rJRWWS4hmG1kB2AJuASMAsDiWdrMarEo4JO2kmOtxYjvOIo1ySCIFhpNz78gMQOqOg7huc00q9I6iK1JlgExO4Okbm0D3PWyrJVi1ClJPwke0E2nA/EM4KakuSoIImD02kbYaf1O9GjT/Fp+oSoNNi19/TqAie+GulkRq3gpDHEQL2x3yGj47/ALtMAfd2x9lqZDqTUeZFoSO2yg/U4DQwy4qzKxAYwDe+xwRkuNVgoh5HcYX1EZsxUR2lYDaovJ3t0tiqtSNMhQwNvb6jDLAqyx/meK1VggiCBy64ozPEaughW02GwAwDXzoNMaTeAI9sRpNUqJbSpjpOBbDgnm6rHckwLTfFP6c/X8sBnOvcMVv0U/zx8J6/bByYtz+QqHTpKySLX5GcEU6LpVGqARDDmDfbE6ec1PTiTfaMGcYqJ6CCZgyIOE9D3bHPBq2uozMJAUQQPrztvhfxMqag8v1QSTJ7kT9xgzhdMpQWpOkMGF7SJO89bR/Zwr44mkTA3EnsSPvilVE5tz/00wWUpVFM66csCRfSSlu0KMKOI1PQBzneTsft/HbGZzPjapkkWmaKvTYEoWMEQ3qGxsG9t8Ic3/SK7kkUFEmfjP8ALAjCTVpFO0YumzY5NZJn9YEXMbqRePfFGSqSit1CkjlcA/njGL47qb+Ws+5xn04rWWAKlQdBrb7Xw8eKXs0uSJ6wzXthbxszT03EuqyN7ypv88YP+vcyL+a5Hcz+eC+F8bq1K9FahLDWoi25MDl1OD0YveLPVPCOTFOhTVuSiOdoBP5nAvGXiImzkG0SNOr6Sxw9yzlUJG+kT9AP44x3i3OPQNIkMy62LqImPLbUbnlqn5DAatEozSkC18yZ3+n+tsUNV74FyFQ1lDqIU29UC4udt8HDLNG025HvG+I0zt7L0K+N01ekFdtK+ZTlrnQNWlmgbwGONxxALU8tw4ZDTGiD8Q1RqHQEXjGcp8PWpCVWFOmSpLqWLjSdUCmFhpIG5tc32ws4pxmpl28kIHVAFV1lVYciFIMe04p1tJEm/Js0rJeBtJwHVbTBJAA5/PGcTxXWmfIB63bl7Yo4l4gq1k0+SqAQSRqMQdxNhg/GwfLFGwzvE1SoWZSNcAEjp7YXZXM+azsQR6oWQdgOWHPDqoqGgxEFlJIPWL295xLOsFqLeN4wPQVu0KteDuH1wEO4MExHWYx1szNYL+6T98dzFH1hhzUD6HAWTCmjSZyYBnnOCxkX/Zx9kqkVn/u4POew2A2UDiEXEm+CGbUdZkcoG18Z1c3+61jBEbXxoMrmFZNyASLkHEUirl9GnR1FJKZOoXHubnb5jCLjWbAemDOnWkgbgaxMcrYsTNAAeqRNo5DrtgGv6qwkyPiLcgFv+WLvRw35EfFfCEzVOmKTNqUufMIsdRkrp2EQIjf3tjGnwpUFi1P6Gdz/ACxp6nGdD+T5bu/qYQFChdRElmYBRbc7YP4XwqpXGvVTWmT8YZmJ/sLoAa9pDae5wtySLtQkzHp4PUiDUKty9Pp+ZJkYdZXw3ldCU6is9UQobWFUjUSTMCBfY/XHoGX4LTZNCuztaSSqKvYtpaTzgSb3iccqeEaAIPnsDufhI6xywrlJrYUuNejHcf8A6P6FOir0w5hvV6ybNABnYCf/ALe2E3BfCtMVVcs40sGAsbggjlOPUOJZd/JZKbo1hCPRISBG7U3aPciMefcbfP0RqTLZYpq3osXggcyW1DuItzwvG+TTZn8e6N5l7J5hPpAJiNzI5++MX4r4glbMooAjyXLdiWFOPod++NFRzYNASBsLEmAY5RhDmstTZwNMv5dSJuIDIWB63Ix0+jnSEnD8xTUeSGAKRY2O24698HmrGMPxavpqMAtplS3xQdp5TywMvEXAszD++cJ8beUW+RLBvnzQHxGMdyWY1rr3kmPbV/LHm71STJw24fnM0EUUx6RYHSPzOM+HGwrlzo2lSpgDizjyasmB5bRPWLDCI5zPNO4/uIPvGO5PKV2q06dT1+Y6JGqbagWtMRAO9onAjxpO7NKdp4Nl4dg5agHkPysJiLSd4jDitw3LPpZ6x1LtNhPXGh41kV8sFUA03ERt2hQDbpbvjCcXqjWg5mfywZ2nYOJ2hr/U9FKivUqEgiPSZMc8FuMqkaCxP7xmMZWi8VALn0nBSN6om8HCqVFA3OJS8waVJ1CWYCNrRvig5an+w/1xVWzITSSGbcHSJI6SMAVM/Vkx5kTb0H+WGsUpQSx5yT+eDqQ9ETyOKRl1LE3Ek7E4vpZBQpjVpE7knEkh5NjNVsBHID3tjugl1sB1JiBgbh9RiqifUAJkdRM99/vg1fS63BMi3Xfl74qcmbF2fyqVGYMraNYJnZiVnTPS1x0OGuqqxWnTEQJJFtI2t05gfPpdZxCnUis5YaabDSijoBqM8+YxLhGYDgR6qjktcehAR6ZY2sgBMXEbYRrI8Xg2VLM0kXQWUKo/2kHvYwB88L34gkny6ixaz1St/wB0khT7EGeo3xhOJ+KqgqHyyHSCoi0wZ1AWgG8dsFP40SFRqehxGraDPQj+OD0YVOKNRmuPVRJqWHLQSs9dMlkJ/dP+I8kVHia5mo4oltA0+aHUKSbw0AnYK0i8wLCBKyn4mo1DGkXsQwsfrBPy+mG/hfJ0/wAVxBJZf1tUBVLRMAyJUQRO/XBUa2K5fQ5K3EbXP3wDWqAVgP8Adu21gNaDfv8A8pwTl6/rMxYlY+dvtgGjWV62YM3lU+QEx9WOKCxyzJcRy1NmZXizHtHzxSnhlHIFJjVb9mlqciesJv27jDTxRw8VKdEDVq88q0RGkrqkTtsca7gKLTppTUFVGwDD/p3xPMVstKab0ZD/APn1YLJy9Qjuyg/NAdQ+YwQnAMxSW2Xq6QD8KM3O5OmceiVKqqJl1A5tVAH10HAGb40BBpq9Vo31MV7+oKAfb8sLTfsK5K0jzylXBJAmQYMA2PQ9Pnh94Npt+k/CZaEE2uWB+KN7THbAuYzQqV3qOKYNlPlb9fW0kMw7Exh5wFAoSsCRpqq99zpOx+VvngKPlgdzbho1lV2ambgeksRpG4pLVg/rExrEk8hjGLwiMzWm4JUoW/ZIt88b7L1FgFjN0J6Etqy5n/hxleL1FRFdWBYn1KBYBhrEN0kkRvIPI4vNYOXjfkKswmioRYCAbYVZwlaxMRKrfDLOZpXOvzIbSBp0Ei3ecL+I1A94IMACDiJ1Uz7LVT6jPPriZ4g37RwMmX9Vie4xI5Rehw1m6suydQusgTJMd774syubfQyhEMgr8cdumKeDZpIF4gcwRifDktJBAJJ274l7AMKtF6ejUB8MWvMWxcMqoYPsJX223n5TiXE3UwZtG8xE45YhFAkmw53gC/1xWOUQnhlupBl3qi7NVCqLXOqbT2BxmM85pZeoCQGqMUA6KSWO23oVV+eH3HFproAvRy4LqLy9RvSg+U2HMnCOrklFaotZWglrEXhwJjl6SCtpgqcZ7NHWDP5+miMhB9DXVhsRNr9Rafn3x3itOnVLMIWGMfWB/ruMF5jw2BUNJKk6gWQkWNgI+pP264W08uVqeVUAB2aeYJj+OHTTE6tAK5azDuAD9z/rtj0rwZk3p06iVXDggPTYHkQVIPyCn54wniXKLRKJT2MjveOf1x6JwaooBj1HUtPp6gmrT7j/AJsZvRlHZOq2gmwn4j/r2xhMpxQkGoJliSfcsT/H7Y03iDM6VqGDrKxHYjn8gftjK5PJeSNJ5gH6i8dpn6Y1o3sNzPEmNJ2AgoA0nYHYe+5wuy/ijOAQtTT3VQMPuFcINajW9QBdSqKSBqIRiSJuef0OEPDcg1SnLAInIkgSR88HFZNK2Xf1/XNyxDdQik/4mBb74Gr8XrVQQalRuxNo9tscq8NtZ5I29QI+TDAT1HS2odYBGCmvQrUkPuAamVgELaTJIHXafpjY8KLGnBUoQQIeIMX5HmBjJ+CMy1OqaZv5oDapMAANPzmBGNlSqfEbMsgH2sSJGxgH3254lVTOhP8A5jKpnGKgAkQov+7UgE+61APbCTOVZGm8kklRyhFUfmcX1KgI1NGkhiQP8NVfrDd5nCnO6kqM2o9D7jc/MBTHfFJPAkF5FTU2gmD9Diqvr0k6CI2wSmcqNSB1m4nfFVdi1I33GIUdN4B6tXQoYspNrBr3xf8ApHt/iGE9cWjBH6N3GLdET+VhmW1ASCd/44ePmWjST0wJksmDlUmS5UE3jvi3iHD/ACwG85yYBiFI9p3xAeyzMtKwdtjiXDax2AkiTsY9MC56yQYwPncuypJedjGkYu4TmIYooLFpiBzsLxfSNyegw3HuhOVWrPuE5ktmbqpFISQRvUYAUwfYEsfcYK8W8PLUTmULN5Z0hd5RU1VHI5MSNUDl3JwzrcPVKS06Z01GNyfigmXZu5lgJ5e2HuUpGqERoE62kyLLAn7j6Yo1kgng8XqcSZoIJUEyrDQRtYHURAv1GFHEi7NqZyxWBPojc2GljIHvzxvfGHhk0PNzFCmTQBmpT0keVIHqTVIdCSSRMqe0Yy/A+EVuIVRSy1MACS9Qj0IBuTEyegFzjJMLlgDyOXq5qqFQBig1tO0SB/HbG8o8IGUSnRuWZixc7mpZkMx8J+CP7PfDjwR4KGVD+dD1QwcBWsCCPiEXII6kX2wbxTLip5YALECoQReSDDCeoiQO4xvYtrZms/Qp1WBeslJTGovYQRvJO5AYb/lgHjua4dQBam4zdXQAApiirDdnYRrOqfSLREnEPFdIqrDVpljqE8yRI9pJ35T2xkuEcNFeqtMVEXXszuFHteJJFgvMkDDUZyNpw1DWRaQqgqwK1W+EBqjIahVSgafLApCB/wDMsekNAacCVw2VcnUjNpaepmT1/wA8aTiLUeG0WqA+ZmCoSmW5mAsaZI0NTqarbFCL4x3Es35LK0xqEE85EXwkh41thGT8I0hUjUWK7mSFXpPc4+HhbL6yHBU3IuCGExIN8Syuap1LVNJvM6ypPzA3/LAPFatJLUioG50szH2LECT1wvluyvj9BOXphcyxRRpREUdLztjVZfLKaZIVQ177CTb5i6b2vjLZSm4VQSLkOee52P0xs8yoDFdJBTSR2BakBq5FtIMxh4O3Ys1SoS5hwjE/qAbdTTGlhG8tTI398B57KSwRiYFpBiQtgZ7qV+mDc88MAYhSNX9xik+5ptJwsMlwL2Ugn+zK394Bw0tEobLtCAaAG0hYjV8rHF+Xy1KIElejMTGAsu4LOJusA/ni3KVFDNJ2++INM6lkrzVFaTRTVQN73v8APAbZtp2H0xfm2erUPlqCOUmMLai1QSNAsTzw2TYNHSrkIF5hdI+kYIzlbzBoAGoKDv8AxwvZpN+mAqVQ+cw39I/M4SgvQ8zbEgiBYXv+WO+GiwriCy+lpKkgxHXC7XfDTw5V/wDMR+6TH93Bj/SBPEGabI5GnTXzRqcGSCdxO07X3vhnlFdq1TeVRdMfvtH/AOQxxMxKKCAJ5Achyxdlfjcg7gD6F5v746JHDdjDNUNSaHCg6l582XTMDnJjuJGGHCKFOnR0Uqa01RikRA5Fm+ZJPfAlMMWQsbi4jlFvV7g/ng3MVCFaxhWkA2DSdj8r/LtgR2BipcuNK3kurkMJmZk3/vYSZ2j5ZRCfgeCQb+pJJ7bffDfO5ylSq00dlUsr6VDAs2thp0oPUFAWSYAEjvgHxDS8vLkuo9dVEQSJ0wACT+0YJ7CPmEnYc0Yj+kShqpwqFnaQNKiSTa5AkmA3XGa8P8L0IzVKJeqobQjiyCL1Kim8LNgbSVxu81lvJoo+7LVBFyp2YaQRcGBuLjcYzXi3N510KulOnTiDVDKRpZgBDA6ipN43OiTthhkZDimbLVBqbX5dgNxIHw/Ifecbk8LpZmglGuU8+HqhKRBqICBcDdgIJi+20EkZ/wAPcJ0EOwuzBEDLJt+I7Ebq0BI7PG+NbSCkglE1XYSARLG8E32Awo8VaMBxXIvk9IqoKlJwDSrp8LA+9g1jK7iDjnCOHPnWbRpo5ekNVeu8BUWwiepkAD8sek57w1QqKxCNrqgF6aHSj+lWDBD6Qw/biRJN9jLjPh50oUEby6NGnUOnLUQSrkKGVqtRr1G1XuAPTzMHDUti29CPgfDl/R1rS1SmF0ywAIaNa2EwCmkgm/UDDPOZkCmHNiqsGHSLhjN5qVBI6g9Zx8mdZabU0qVNElgltJJhiSIt16SMCZpQ1AIdqiMpIEy41Ikmd5cEDtNsZJIebdKyriqg1igv5hOprwPSaZUdRIQz1wryI1uzdQtu5UFvvgjiBK1CQCG8vXY8l0kgdJ0z8zgakzImmYDMzzzIJ9P/AAx9cLN0g8cbkdpgAv3b/LALONTe+NJwdQ9P1bycV52x0iAAbQBiN2XSoU8IzehmkGSbWPTFFXPLqO2554f0szYAGIxl8zOtr/rHl3xRaAzV+J+DIvladSSDJUxOEuXyaK8XJIuSb41/Hc2cwEJKjSYgDqMI8zkQHDavTHTfEmn6GX6DvRUMYHLqcMPDVJfOLBZYq25/djrymflgVqBeoApEEbm3PBnD8s9Cs0xYEAzzZY2+eBBPsmLOS6NGrqNGh2tpF45nt88E5ZgSwY/rcuhki/S5wvzOUEKS0qI2nrPyN98EZd4KmbmV7WMgx3U46ZHHWBzluIrVTQjMHWJBGoWsRBvftjuYz1epUpAakptNx1KELNh7iQJnfoE2RWk/mgkA79BqETHO82x9m84EhbkzKj9kWA0nkPTMc+eAnkVY2DZY0lqvT8omCNRNQAsxuSwI9Xa5xX4ur6v0empDHX5k81AIkchJIi4kSxw14tWyuXc1q1T11I0gXsBFlHyvyOMpmqj16rELUSmqjUSIYzMKAbqN5O9/nh7Q2yvxKpNKrpYwNbgdBpERz3G+PPuGA1a9Gi0Ei0E2hVYIGPP1EH7Y9A42A2vXcEKImLQR+Sk94xnuH5PRnEcD06SHsIYqNStF+QP0GFk6Y0VhsYimoKkvJWyyLuFPmu82ADkhdrhe2D8tRHp9OmRKoDzCFmVosLn2tjPZyufPqEXHqVSTsKSstyT+tp298W5TihVSZYAkBmIggsCefZY+eCkMj0fgdEaF1WKq0zuAQwKnpAQYH8UAv5G+kFif8GkfTUPrhZwHPeY66JLOHeOoNIIJnqxn5tgnxNxEIEloI8wRaZDAGd/2YjnOM0BbFLURpBWCSISTZjpDCbSo3EnphfmKSkgD0w7w0SVLIXUqTyOiJv8AEcQrcVbWUEhjYL7Lb/vgThvEQKgm6sVSD7pseoVmGDQZ5QHn2LVz5hk6QRpIA06dLXHU3jvjtYiodRJHIC1gLWx9mcu5JgSQq3tf0gn5fyOAkd1BUo+/SRiM9l+KlG2HZTOeWIEm5MzgjLLqB8xwJkzbrYYR+YY+BpvyxxuIAAKQZG9jbCD2hlTqrJEE73Bj7Y5+hUeYb6nANJmWCUJB2jBX6XU/Z+ww6YNh612JG5AN45Y+zb6mXRJAme3vjtKrEweeJ5AWY9WJwgGrdlQqMrTpJ9MT0vi/IZ4vUBvII3n8/li3TIkfnf6YsyTF2RCReN9rXv8ATBWxZKkzTUyugiSEm/O8zF++IQgF/THwmZv/AAxxKhVgAqmRO1jzFsQrVZAJG5iOu9v9dcXbOWwvhDMC0+pSIJa0i8b/AD++DK+UNVy2mwAVZi4vBj5fbCejWJ/Di4PqkAdzHygewPXB/wCmlFIb0voFiRcCQrH33+ZwjWQtFWbpBNRFNQTEEjUJE7bwZ9u52xRpC0oJvUaWYn1E25CYEWFzimnnHZQrMP7NwSPf3OJVKYch40hNlBkmJN574eKF90Z/j2ZKH1EgEeowSYE2EbDt9YwD+lBl1AwRf6L6h9Jw04zly1JgQSxBA1bAdY/jYe+2M7xbO6q60gfSGCubXOkAj5KT9ThZK2iscJh1Dg+pRqBbVEjf1NI1dovfF2Y4cwYOTqb0kM1wVVdMQZEQCffDClnFsdQDDT5hAHrAV4XsAWG0GTimpVTRpX/09EaBIIYtNnmYjlhzFHCK1TLkxraaZpmSZQkEIV/ZhoEdzgzNmpWqMSAQwKrKiRfUSO8Bzio5/fUTAcFdEAwAD6pmf8ji1+IAkFiLVCVCSLdW67/njGKH4dIMlihZWMm5KqQbxMXFu2FHE8g6wwuyAFQZsFbUPtA9hh03Efh1tqYM0FZUKCSAYBgkiDfkcDmsCLkkmNR/aheQ5XHTBMxK3EteYUr/AOmyWE7QQPzJGCMxUhjcdsIc7qWsiLNwdItC6jMDnEib403CVsfNWkzDchT+ROIyWbKcbfWgbKOCpvzOLS4C3gYLq1ELGKaLIGwxXRCgPKqb8xhKKA9SoNK9OWK2F98WK4PIAA2EWwO1czg2NE265SkP1QPYYuFJOSj6YmuV7/xxaMqR7YVgTQMuTpH9Ue+Ply1JLhYO0i8SOfT3PXFxSDBBnH1JQHW5HqWe94/MjDQWReR+LCcyPT6XuAI26dcUVazC7+WGixIaSDHwmRe/I88MM60OwhGjczHLcx/I4V1s1rNzCjoLn2N4/lyxSzjR2pTRhLNBS9kJ9gQTuTyBJ745miWJkE6gIYrO19tV/n9sXZdZAkoFOwi6xuR6rWtcc+UnFnB89OXJVSxDPCvuQxLKehkFfrvjIYoyGUpatXmiSPh5n6k8+/XF1epQRh8TtsLgAXvue+LODsjagaKloNyN9rERbBJ4dTAlqSBgJKqJ5Ha8/I4pQjpOmZDxjVUU3gBSbBQdTNvBNrCR2nGU45wKpQq06gJNJyTJ+IOVLlGi17wY7cr7fieYp6GfTomd4JhRqEmPiLCOe/bH3FKk0yCJEgkDe1zHe2ElhorBWmYgK14DerSZvNP8WSFH68BRc9MWLqDAEsvrf8UgnUNNppzYegc+WNdTpAenSNUVCpuUgQBrPJgSNhiitQ3CqNaikTLEJffQecwRBGCYyFKpOmZU6GJLSZIlpAAEGJ37YmGNviT8Ntxq1MJO1oO/XljTPRHq8tSxV1B8yVUCQSASPVK2n97FIy6EnQuohwp1+kADfSdPqmQPnjWFGbrU2KtIZPw0AUerXBCn1GCDcbY7mBUEtDSS8INlsG1A7m82jGloZemTCKW/EKv5hIMAEHQYvGqZ7YrqZZCoOkqvM31zq02WNvnywbAIPDfCvPzdYu3wLZgLSxgQDygNjW5fgYBY6iRy9sd8O5EBqpFmJUEbwBqAw3NEicRn/ReH8ihuBpM62+mK/wCqUEjUxk4duhG+B7c8AbAjr8JWfSSPfAp4OOuH9dJ54BM4agheVzTBiPUOnTBYzb9Y9sCBJ54sQAYiKXCux5nBWRphm/EYhZs14BFxsD0wEBhjSzdBqPlV/SobUzyQIF7kCVjt0w8HTyLyZiNWyZbUfNBQiwVZYG8wZB5YDTgqlVDO5YHe1/kdvfEzwynoFbK1lqE+kAvqAB6VBLA+4NzywiQZuk+o0jL2n4gw2liDYDe5xWjnUbQVmVApNfSIIBJuSSRpEgCbDF/DMq8PeNIDwt5UW09pG39kYHqVGrMECIz0zqNwAIBCie8zb/ZjrgnhmTrZer51RlhgVZJaNJINmnTIIH6u04W6N1xgtocYRtQpVFVwAfUpT3EGCTi6vnAAWX11G9PoU37X3H88BGlQSp5zU1+IxTepTVuctT1MAR2a3Q4G4j4qphWWmp1EgKgNwDGo6dpiewnDqROn7AuNZZ3GpkUA8mPp356TduZ7XJwLx7NaaSEW9SG82tz5jF1fidFXQ5kzOny8shDRNg1eptAkEqBc7k7Y+42nmEayoZn1G0Am52nqdsLJ5ReGmZ1OItGnT6iyjy76iGXVI5GSq88VvxNn0iA13lASWUJtI22nnjQHgKkEi7qNYQD8SVbSh0m8ekc+2Bsx4fprqCkkpAhBLrrGk6gNrEzh7MJm4sz6ZudJeEJaCDB1AG3oC3POcdPFXYqQNUrqIQ6yDMGRNvSF++GT+HUEhWkqfLPl3IDeltQG0Ak35jEanA1XZtj5X4csYYQxOm4ABJvzGMYX1OLMR6QH9Gs6DJU/raultN4xE8UckGVIBphnBOkao1Sx2M6vtg1eBIDE7k0jo9VjvqC7bDfE6fBQf2fUSIWSPwwSNTD0rud/+zACfCPEmZ35SoPve8dRffGkbMTa2M1wvJ+VXB/dI7X9cA8xc7YeM+Iz2Ug8Fhc4gx9sVVKmKvMmYwox2uemBdWO1WPO+ADVPfDJjDZFtM4mbbAYpSqAMTpv/qcSZkW01vvOBeK0tVGqBIJQ39hMROLQQsxfrF8cqj0mJM9uuBZmYbhPDK9Q66B0RuwfSR01aTrA7kRjXcI4dxFSKhqU6wpgwjVS2qzWBCyNzcmL4beHsjl/0pnzCKVRGpiU1XPlsIAB5TsOWGWc4PRINTLTlqQkBy1SmpJGmysdhMi243xY5qWjN5ThWc0yKOVUuS5DPU1qWvpJFNrjaA0AAYvehWy7LUr5pRBkUKaE6/3dVRgbi1lnFT5qi9QBa1R8updaZarV1VQNKhquiTo8xW0swghjG0CWU4flfOpwKgdquj1H1g0svpFYCbEuWB688AKxoScb8aPXbTlMtpRQdQcF3MHdtB9IBI3JFxgLhoz2Zby6VNw53IXQSO9RiLXxveCeDqLeZWompSzKEgMlQqAeZA6Ho0ja2HVHN16oK1qlBGX/AOYfHAsJQwk9TPyEjBf4DB5txnwbUyVA1K7K1aodKIGJhjsS36zfYfvcmXEM8VNI3lhIH7x0iBY+q5+mGjZA5nMPQdzVeghq+cX1C4iigEADUSXNtkGF9HIpV0lgSyj0i1yTa52vp374y2hloEXjBiFlpVmYA3XSx+KQJ3Jtis8Ydog6pTWwXdSoiGJA2UL98PV4FQ1AAGC7JFlIUA6rMZaWtadjilOFUWCGGfU5QQgTSt1eQxBbpA6HoMUtBE7cdbkSSVFQ6Ya8RDQNwAN7TO2Kc1xdhsIlRUOiDBNjq08wAN+uD24TSsQ06mNMlUIAHPVJFrD2xRT4IpurIQT5Z8sHYn1aoFvrN+WDaFBU42QZFyB5h8sBt9wxXYjvb2xd/XRXb1ALrPlww9Rlg2naCSL8sF0OBo15U+ryT5a2AO+q62t9+WLhwGl6yQHIYUyKSssBoDSLfqyY6x1GDaCAZXiS+ag3VSAIgpGkAQRzjlvY4eVavSwI5YVZngtITeNDwdIsCgLAt0ME37+2GLtP+tvc4jyDxOao74rY4nPsJxW7mLxiYxVWMYAY4IqNgUt7YNjDBSGEnUI5HbFoC2hojlywFl2N9Xq7ch/LBIhe33++JiE6lV1goVN788fJIYTMb2+t8QRBtF+uDCvpjabTjGYZllPlGooBY120zz01KgUfMACe+JPUo59kFYDmdVVmVo2Is2kkbemL7hSIxHhhjJ0gTcVmm3+9b+eCeLcXXI1zqXVQqhXkWNOqbEzyV4E9x+9iq0T9l3jmlRWhl8nQ0jz2RAE5U0Op2nkANXzbA9ThWXpVGqpTVWDKoiyi6loUc4Iv0GI8O4cNb57MVqdSqywgWoNNNN9+bfLrjPZnjpbzYiNYYHsy6Le+kn5YSOw1g2FfMtl66OHAWuulvRaV2a4i4MfLvhT4wzlLKslWmPMrPARDeWNh6eX/AG5nFPH/ABd5mTCikoCQQ0m3LYjphH4SyFfM1Xz9QFko6TTDHdtQIYjmJHzjtiuhKNb4e4dUyKs2YOurXJeqwv642HtJHQBp2jGX8R1Wp+VoZVL01JBmQCiwRbrq+hx6R4u0VMi1QG+gGbegG5EcjEiOpG8Y848b8NqVBQeiUY/otMrTMhoQQ0EG92AAPPDJJMyYnzHEXJJ1KJNtyRz9J268ueOV+KMxJVgB+qCSY+m9zjGHij/sr8wf54r/AK0qdvpiuDdjb5ri7EyCpA+GS0g8/qZPzxRmeKuT6Wm3OR6jdjZuZk4xw42+xUYsPHCdw31waB2NhV41UOmGmACZBHq5kQxx9U43WIUazI+KbSdlI9XJQov+yMYpuMHkD9cRHFm5if73+WNQeyNbmOJu2nU7fvX57SL39AUX6Y1HB88KtFSDEek+4AGPKjxMHdT9f8sek8Fyvk04kMCdSkA7ECN8R5sIeDtjao/fFMjqAO+K2b2wHUrkx6efMRb+eOcoW5isJtfApde+O1K88rDaJ/jgc/6vhkMHU6kGRfty+uO5jOVHMDSAL8/ptimkdvnGLgoi98TFSLabE2JhugNv88X06rRc+wgxv0xGlyjF2vtjG6hmRzH4DDYiqrD5kHbGiq5ZK1bynAZWoMrAjcHUIjGRB0ip0KqfoT/EY1uRrf8Amwf90R/xH+eOpRtEnF2zx7OitlWahUWaepgjMJkK0b87Rj6nxFVdrj1IBYxdSzD33ONd45y/mVHp7S/mA9CRBjsb/bAqcLSgmuhTVqijUPMAbUbCG1f5RhXhhUWLcpw2rm1G9PLKfxKrmAxGyU5PrY22sJv39N8J1nr0mpUUXL5dRBdpLaYiFBtOm2onkbYX+CuK0ypFagA5h0gBtOqx0k2Xl0x2lXUZuCCQ5/Wg9ev70/XDJA6l3EaiUuHZqhrJZNVyZkQdrQLjfv3wozlIr5QI9VIFJ/deG/8AsgOLP6TKmlyi2FVEBA7uq3+mL/FRC1VMbogPuon+QwJR9BSpnj+fyLtmKwVSfxH5dWJ3254CzvDKiCWQgddx9RjaZwRmHHUz9QDiVU4ZMHQwtUeaVZrt8LnrA9LHuRb3XEv0JdtJ+n8cNhwoPmQqwNSuQOUhT/Eg4m3CKi2mCOVsUUiTixG2QXkY98VVOHsNsaBOD1X/AFVI94+2JP4dq/7P7p/1YYWmZJkINwRj1Hw7m9eVom9kCk/2Tp/5cIcr4cM/iEqOgNz2nYe4ONNlqQRQqgKo2UbYhzNNUX4oPZdVrTt9wf5YHqVYNzsPf7DH1VT8sDsTtjnOhHc1mBHxYG8397HxW+2BG3wyMf/Z"/>
          <p:cNvSpPr>
            <a:spLocks noChangeAspect="1" noChangeArrowheads="1"/>
          </p:cNvSpPr>
          <p:nvPr/>
        </p:nvSpPr>
        <p:spPr bwMode="auto">
          <a:xfrm>
            <a:off x="155575" y="-144462"/>
            <a:ext cx="304800" cy="289792"/>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7124" name="AutoShape 20" descr="data:image/jpeg;base64,/9j/4AAQSkZJRgABAQAAAQABAAD/2wCEAAkGBxQTEhUUExQWFhUXGBgaFxgYGBscHRsdHBgdGBgcGhcdHiggHBwlHBcaIjEiJSkrLi4uFx8zODMsNygtLisBCgoKDg0OGxAQGywkICQsLCwsLCwsLCwsLCwsLCwsLCwsLCwsLCwsLCwsLCwsLCwsLCwsLCwsLCwsLCwsLCwsN//AABEIAQ8AugMBIgACEQEDEQH/xAAbAAACAwEBAQAAAAAAAAAAAAAEBQIDBgEHAP/EAEUQAAIBAgQEBAQCBgcGBwEAAAECEQMhAAQSMQVBUWEGEyJxMoGRoSOxFEJSYsHRBxVygpLh8FNjosLS8RYkMzRDssMX/8QAGAEAAwEBAAAAAAAAAAAAAAAAAQIDAAT/xAAjEQACAgICAgMBAQEAAAAAAAAAAQIRITEDEiJBE1FhMoEj/9oADAMBAAIRAxEAPwDBU8qxKoo5WA2Ax3LqadXQRfDHLZhSUZQFMxiXEaNNKsu0McclsNCfN13QkqdiZGBFzbte0HrhwaaCqwmdQOElHhwZohgZ6m/t1xRMRoLp8Six2xP9JDAn6YeZD+j2tXVmZzl4ZQqVabS4KzqFxA+t5xZS/o/zADLS8ury+IgzE2kR98I3EKgzOUM4FMyPcYKbjaW0nF+a8EZpVCnL1BO7rDD7HAfD+AXK7BdyRJmJiLdsFONBjB6o7ns7rMiTI6YIo1tKgg9oGGScMNvxNhf8MfzxXS4BpJK5gAMbhqRt9G/hifaDwP8AFL6F3Ec40wBIiZwHQ8xjIEDF3Fm8nMvRZlqQFIZJgggHYiQb7YBzFRmOpCVUd4xTqidB6UmYnYkb9sDGk4k8p5c8So5yoqklZDWEb4JCEUxaAeRN8bqjUW06R0ybnvgV80sRs2Bkzbq5kE9OmAMxUly5sekYygjUOxnkiCcNKObSkoLD09cZvLU6cagGbnYSJwRnqjeWFN55HGSSZqNK2dRlDIDHXA9PMzMQcKck7aAlwe2G2U4eig+og7kYZzf2BcaFnEMzqa3I4IqVD5c+2I18u8WKmTtacTWkRT0tvNsANFWZjSB1GFZydP8AZH2wXmi2rsBGKcGglw0IN5blf+GAa3EjWcagYBGAMmIM3MYvoZiKotvjDbH70QGnSSYGNT/R7mxS86qwVWkAM3xAQSQp5YxvEuM1FISnBMb41/g/JmrlYrLJaqzsR0C6Y+n54VJ7NSeDY8N4qMxT80wBUkgQI0zC/bob/PB9KqiLo1QRcXsdxJMzFox5nnuJ5qiVTKJrorTpqFcQQVQKSPVzgfywMvijOAy2TvsCCRB/Ln2xJws6EktnoOd4idBUElbE9J3523/LGFp1ZqVoPw1Cv0AP8cK+NeI8wyqDl2pSwuTYzZeV8R8CZepma70jUZUAqu7hQ0sDyJ2mR9MH4qjYymk6NHTacdePniyp4eraoXMJb9qnv0uGGIVvDvEAutVoVBEwrMp6cwe2Jdf0dSRnPEVdDRarTCCpSfyqloLgzoeYuR8N+QHTCfg+XV0L1msTYc8Nq/CGo1q1HNKreZ5dQ6ep1NCkxsSQfbFOZ4YoB8uKY7nbHVhI4pbFufqqKyqCVW3sBgzOUFrVECVZPMDA9HK5Sfxar1G/d2+2KKmaQf8At6RBB3O8YNfRhjxbhEARUvse2OZbg6sAr10jntOAvLzDXKwCLjA9fIo7Kqgg/rTjL6YKHT5FKbaVzOleQjA/GfLJQO509RzwrBpSdQMrYHE+KEMKYmbWjGSyZhtOnpYFG0oN9R3wJxDiLAkhy09OWFBm+ot2wVwuvB0ROre23fDdKyYZcMqujAuJ19eQw8p1PUdSyORwIauhVuD774FpcViqw3XkCMTywlmZrEa564DNbFj19ZI74s/RMNZihKYNk3OINS9YHMY0/wD4TWmNSVqjmbBVH3wUPBuoBvMYMRz0g+2EsdRZlqzjWkgd+uPR/CTFMopiQwc+2ok/yHywHlfAdNQKlQuD7jDatRZMqtOnHqdaSW6vpE9bXwVpmSppszqVSTi3X13w6reE6lLLis1RSbhl0kQQzLYzcQs364TVTNt4tPXHMdsZKSwI/FlNv0dXHwiok/Uxhl/RvTCBmtOmb2+J5t/dXfEOKUXqUvLJVVLqxuZhTItFuWCMn4b83I0XpuaVYifMRjcFjCsARIAiIj74sn4pEZrzv8NBVzzAzPOYwxyXEddouNvnyHTGNo+HeJCCMyji4ioNX5gnBOXyXEqZvTy1Qcod0J9ibcumFcfpm7In47qkVEbSPw0BIHxEMzLfrB2/vdsYGtWpuzEhzO4nbD3g3HP0nNsa4hDT06J20VPMif8AHfvjXZDKUDWciilNPSykiehPqgkzHfFP5pMjXa2jy3JekkUwCCekkDBPEaTImtKdVY3YowU9bkQcew1+GHehmWa0hANPciY5C94m43wyyZpmmUrAqwPpcmSZMXEQV69r43bOQ/Fi0eF0czXNPXrW2w64DzFVoAJ3Mk9O2PTeMeFsnTX9INI6SYYI50qZiQAwF42tuD2xRT4VkGSP0exErqZgCOo9U3+eHuIjhI84bNfqgQptqjBeZyhVaegagBJnHor8D4aFj9HPX01nEWG0k98CVuE5A2itAmPXJHTVtPyxm19mUJGDylIkfDqDH6YuyWZphyAgGm2Nm/hFRDK7Jy0yPpPXDOj/AEZ0mEuzKxNxrH5jGN1aPOq+lCakyeQxcpGlWcCeuN7V8AZWn+Izuw5KDIwM3hDL1nUAvfoYI95wKBTMXRpqXLDbEy+N5nPClCkAp5WBLROFp8PU/wDTY1MdQZOnmCrKQTjmdfUyC86wSZ73wFm6S6QLi4FjynDPI5OmaqarrqFicQtHU44Y9zueAC3mXWPfbbHPEh8n9HUGIYG3WCZ+uKKfDkGYpGLK2vTO8bfcj6Yu8S/j1Kf6oDbahItYd8UUvFkJLzoZ8VzYOVpajJKI29jZye8yY+eMY6xMG0zHcTH5nDjifCM6UULUy60QAKepHNQAjVDQQOf0jCl+E5gTqr0xE2Wi2/LeoMS6loyoEqvjU5bOAJTVbhUUbGPhA2j35YyucyVZablHRnVWMeWw1QCxiHN4/LAf/hJCxNKrVp84Vpjr0P354dR/TTkei5LiKbHmbT36H3wRxLPUhQfUYGhrmN47gxMi+PM6eRz1KdGec9nk/ZiwxLOnPVFC166uutNk0zf9bSALRzwOudiX+C7hWUP6dmGVb01qVBb0glQRI6Eubdsb/wA9H0qD6jTBM2A1ElR9JPzxDwu6tkyWAD1ZLQN7QJPM6QMKcnwWa1So1SKgWn5RkkQE06XWfhJ1bXFiOYNZO0rJRWWS4hmG1kB2AJuASMAsDiWdrMarEo4JO2kmOtxYjvOIo1ySCIFhpNz78gMQOqOg7huc00q9I6iK1JlgExO4Okbm0D3PWyrJVi1ClJPwke0E2nA/EM4KakuSoIImD02kbYaf1O9GjT/Fp+oSoNNi19/TqAie+GulkRq3gpDHEQL2x3yGj47/ALtMAfd2x9lqZDqTUeZFoSO2yg/U4DQwy4qzKxAYwDe+xwRkuNVgoh5HcYX1EZsxUR2lYDaovJ3t0tiqtSNMhQwNvb6jDLAqyx/meK1VggiCBy64ozPEaughW02GwAwDXzoNMaTeAI9sRpNUqJbSpjpOBbDgnm6rHckwLTfFP6c/X8sBnOvcMVv0U/zx8J6/bByYtz+QqHTpKySLX5GcEU6LpVGqARDDmDfbE6ec1PTiTfaMGcYqJ6CCZgyIOE9D3bHPBq2uozMJAUQQPrztvhfxMqag8v1QSTJ7kT9xgzhdMpQWpOkMGF7SJO89bR/Zwr44mkTA3EnsSPvilVE5tz/00wWUpVFM66csCRfSSlu0KMKOI1PQBzneTsft/HbGZzPjapkkWmaKvTYEoWMEQ3qGxsG9t8Ic3/SK7kkUFEmfjP8ALAjCTVpFO0YumzY5NZJn9YEXMbqRePfFGSqSit1CkjlcA/njGL47qb+Ws+5xn04rWWAKlQdBrb7Xw8eKXs0uSJ6wzXthbxszT03EuqyN7ypv88YP+vcyL+a5Hcz+eC+F8bq1K9FahLDWoi25MDl1OD0YveLPVPCOTFOhTVuSiOdoBP5nAvGXiImzkG0SNOr6Sxw9yzlUJG+kT9AP44x3i3OPQNIkMy62LqImPLbUbnlqn5DAatEozSkC18yZ3+n+tsUNV74FyFQ1lDqIU29UC4udt8HDLNG025HvG+I0zt7L0K+N01ekFdtK+ZTlrnQNWlmgbwGONxxALU8tw4ZDTGiD8Q1RqHQEXjGcp8PWpCVWFOmSpLqWLjSdUCmFhpIG5tc32ws4pxmpl28kIHVAFV1lVYciFIMe04p1tJEm/Js0rJeBtJwHVbTBJAA5/PGcTxXWmfIB63bl7Yo4l4gq1k0+SqAQSRqMQdxNhg/GwfLFGwzvE1SoWZSNcAEjp7YXZXM+azsQR6oWQdgOWHPDqoqGgxEFlJIPWL295xLOsFqLeN4wPQVu0KteDuH1wEO4MExHWYx1szNYL+6T98dzFH1hhzUD6HAWTCmjSZyYBnnOCxkX/Zx9kqkVn/u4POew2A2UDiEXEm+CGbUdZkcoG18Z1c3+61jBEbXxoMrmFZNyASLkHEUirl9GnR1FJKZOoXHubnb5jCLjWbAemDOnWkgbgaxMcrYsTNAAeqRNo5DrtgGv6qwkyPiLcgFv+WLvRw35EfFfCEzVOmKTNqUufMIsdRkrp2EQIjf3tjGnwpUFi1P6Gdz/ACxp6nGdD+T5bu/qYQFChdRElmYBRbc7YP4XwqpXGvVTWmT8YZmJ/sLoAa9pDae5wtySLtQkzHp4PUiDUKty9Pp+ZJkYdZXw3ldCU6is9UQobWFUjUSTMCBfY/XHoGX4LTZNCuztaSSqKvYtpaTzgSb3iccqeEaAIPnsDufhI6xywrlJrYUuNejHcf8A6P6FOir0w5hvV6ybNABnYCf/ALe2E3BfCtMVVcs40sGAsbggjlOPUOJZd/JZKbo1hCPRISBG7U3aPciMefcbfP0RqTLZYpq3osXggcyW1DuItzwvG+TTZn8e6N5l7J5hPpAJiNzI5++MX4r4glbMooAjyXLdiWFOPod++NFRzYNASBsLEmAY5RhDmstTZwNMv5dSJuIDIWB63Ix0+jnSEnD8xTUeSGAKRY2O24698HmrGMPxavpqMAtplS3xQdp5TywMvEXAszD++cJ8beUW+RLBvnzQHxGMdyWY1rr3kmPbV/LHm71STJw24fnM0EUUx6RYHSPzOM+HGwrlzo2lSpgDizjyasmB5bRPWLDCI5zPNO4/uIPvGO5PKV2q06dT1+Y6JGqbagWtMRAO9onAjxpO7NKdp4Nl4dg5agHkPysJiLSd4jDitw3LPpZ6x1LtNhPXGh41kV8sFUA03ERt2hQDbpbvjCcXqjWg5mfywZ2nYOJ2hr/U9FKivUqEgiPSZMc8FuMqkaCxP7xmMZWi8VALn0nBSN6om8HCqVFA3OJS8waVJ1CWYCNrRvig5an+w/1xVWzITSSGbcHSJI6SMAVM/Vkx5kTb0H+WGsUpQSx5yT+eDqQ9ETyOKRl1LE3Ek7E4vpZBQpjVpE7knEkh5NjNVsBHID3tjugl1sB1JiBgbh9RiqifUAJkdRM99/vg1fS63BMi3Xfl74qcmbF2fyqVGYMraNYJnZiVnTPS1x0OGuqqxWnTEQJJFtI2t05gfPpdZxCnUis5YaabDSijoBqM8+YxLhGYDgR6qjktcehAR6ZY2sgBMXEbYRrI8Xg2VLM0kXQWUKo/2kHvYwB88L34gkny6ixaz1St/wB0khT7EGeo3xhOJ+KqgqHyyHSCoi0wZ1AWgG8dsFP40SFRqehxGraDPQj+OD0YVOKNRmuPVRJqWHLQSs9dMlkJ/dP+I8kVHia5mo4oltA0+aHUKSbw0AnYK0i8wLCBKyn4mo1DGkXsQwsfrBPy+mG/hfJ0/wAVxBJZf1tUBVLRMAyJUQRO/XBUa2K5fQ5K3EbXP3wDWqAVgP8Adu21gNaDfv8A8pwTl6/rMxYlY+dvtgGjWV62YM3lU+QEx9WOKCxyzJcRy1NmZXizHtHzxSnhlHIFJjVb9mlqciesJv27jDTxRw8VKdEDVq88q0RGkrqkTtsca7gKLTppTUFVGwDD/p3xPMVstKab0ZD/APn1YLJy9Qjuyg/NAdQ+YwQnAMxSW2Xq6QD8KM3O5OmceiVKqqJl1A5tVAH10HAGb40BBpq9Vo31MV7+oKAfb8sLTfsK5K0jzylXBJAmQYMA2PQ9Pnh94Npt+k/CZaEE2uWB+KN7THbAuYzQqV3qOKYNlPlb9fW0kMw7Exh5wFAoSsCRpqq99zpOx+VvngKPlgdzbho1lV2ambgeksRpG4pLVg/rExrEk8hjGLwiMzWm4JUoW/ZIt88b7L1FgFjN0J6Etqy5n/hxleL1FRFdWBYn1KBYBhrEN0kkRvIPI4vNYOXjfkKswmioRYCAbYVZwlaxMRKrfDLOZpXOvzIbSBp0Ei3ecL+I1A94IMACDiJ1Uz7LVT6jPPriZ4g37RwMmX9Vie4xI5Rehw1m6suydQusgTJMd774syubfQyhEMgr8cdumKeDZpIF4gcwRifDktJBAJJ274l7AMKtF6ejUB8MWvMWxcMqoYPsJX223n5TiXE3UwZtG8xE45YhFAkmw53gC/1xWOUQnhlupBl3qi7NVCqLXOqbT2BxmM85pZeoCQGqMUA6KSWO23oVV+eH3HFproAvRy4LqLy9RvSg+U2HMnCOrklFaotZWglrEXhwJjl6SCtpgqcZ7NHWDP5+miMhB9DXVhsRNr9Rafn3x3itOnVLMIWGMfWB/ruMF5jw2BUNJKk6gWQkWNgI+pP264W08uVqeVUAB2aeYJj+OHTTE6tAK5azDuAD9z/rtj0rwZk3p06iVXDggPTYHkQVIPyCn54wniXKLRKJT2MjveOf1x6JwaooBj1HUtPp6gmrT7j/AJsZvRlHZOq2gmwn4j/r2xhMpxQkGoJliSfcsT/H7Y03iDM6VqGDrKxHYjn8gftjK5PJeSNJ5gH6i8dpn6Y1o3sNzPEmNJ2AgoA0nYHYe+5wuy/ijOAQtTT3VQMPuFcINajW9QBdSqKSBqIRiSJuef0OEPDcg1SnLAInIkgSR88HFZNK2Xf1/XNyxDdQik/4mBb74Gr8XrVQQalRuxNo9tscq8NtZ5I29QI+TDAT1HS2odYBGCmvQrUkPuAamVgELaTJIHXafpjY8KLGnBUoQQIeIMX5HmBjJ+CMy1OqaZv5oDapMAANPzmBGNlSqfEbMsgH2sSJGxgH3254lVTOhP8A5jKpnGKgAkQov+7UgE+61APbCTOVZGm8kklRyhFUfmcX1KgI1NGkhiQP8NVfrDd5nCnO6kqM2o9D7jc/MBTHfFJPAkF5FTU2gmD9Diqvr0k6CI2wSmcqNSB1m4nfFVdi1I33GIUdN4B6tXQoYspNrBr3xf8ApHt/iGE9cWjBH6N3GLdET+VhmW1ASCd/44ePmWjST0wJksmDlUmS5UE3jvi3iHD/ACwG85yYBiFI9p3xAeyzMtKwdtjiXDax2AkiTsY9MC56yQYwPncuypJedjGkYu4TmIYooLFpiBzsLxfSNyegw3HuhOVWrPuE5ktmbqpFISQRvUYAUwfYEsfcYK8W8PLUTmULN5Z0hd5RU1VHI5MSNUDl3JwzrcPVKS06Z01GNyfigmXZu5lgJ5e2HuUpGqERoE62kyLLAn7j6Yo1kgng8XqcSZoIJUEyrDQRtYHURAv1GFHEi7NqZyxWBPojc2GljIHvzxvfGHhk0PNzFCmTQBmpT0keVIHqTVIdCSSRMqe0Yy/A+EVuIVRSy1MACS9Qj0IBuTEyegFzjJMLlgDyOXq5qqFQBig1tO0SB/HbG8o8IGUSnRuWZixc7mpZkMx8J+CP7PfDjwR4KGVD+dD1QwcBWsCCPiEXII6kX2wbxTLip5YALECoQReSDDCeoiQO4xvYtrZms/Qp1WBeslJTGovYQRvJO5AYb/lgHjua4dQBam4zdXQAApiirDdnYRrOqfSLREnEPFdIqrDVpljqE8yRI9pJ35T2xkuEcNFeqtMVEXXszuFHteJJFgvMkDDUZyNpw1DWRaQqgqwK1W+EBqjIahVSgafLApCB/wDMsekNAacCVw2VcnUjNpaepmT1/wA8aTiLUeG0WqA+ZmCoSmW5mAsaZI0NTqarbFCL4x3Es35LK0xqEE85EXwkh41thGT8I0hUjUWK7mSFXpPc4+HhbL6yHBU3IuCGExIN8Syuap1LVNJvM6ypPzA3/LAPFatJLUioG50szH2LECT1wvluyvj9BOXphcyxRRpREUdLztjVZfLKaZIVQ177CTb5i6b2vjLZSm4VQSLkOee52P0xs8yoDFdJBTSR2BakBq5FtIMxh4O3Ys1SoS5hwjE/qAbdTTGlhG8tTI398B57KSwRiYFpBiQtgZ7qV+mDc88MAYhSNX9xik+5ptJwsMlwL2Ugn+zK394Bw0tEobLtCAaAG0hYjV8rHF+Xy1KIElejMTGAsu4LOJusA/ni3KVFDNJ2++INM6lkrzVFaTRTVQN73v8APAbZtp2H0xfm2erUPlqCOUmMLai1QSNAsTzw2TYNHSrkIF5hdI+kYIzlbzBoAGoKDv8AxwvZpN+mAqVQ+cw39I/M4SgvQ8zbEgiBYXv+WO+GiwriCy+lpKkgxHXC7XfDTw5V/wDMR+6TH93Bj/SBPEGabI5GnTXzRqcGSCdxO07X3vhnlFdq1TeVRdMfvtH/AOQxxMxKKCAJ5Achyxdlfjcg7gD6F5v746JHDdjDNUNSaHCg6l582XTMDnJjuJGGHCKFOnR0Uqa01RikRA5Fm+ZJPfAlMMWQsbi4jlFvV7g/ng3MVCFaxhWkA2DSdj8r/LtgR2BipcuNK3kurkMJmZk3/vYSZ2j5ZRCfgeCQb+pJJ7bffDfO5ylSq00dlUsr6VDAs2thp0oPUFAWSYAEjvgHxDS8vLkuo9dVEQSJ0wACT+0YJ7CPmEnYc0Yj+kShqpwqFnaQNKiSTa5AkmA3XGa8P8L0IzVKJeqobQjiyCL1Kim8LNgbSVxu81lvJoo+7LVBFyp2YaQRcGBuLjcYzXi3N510KulOnTiDVDKRpZgBDA6ipN43OiTthhkZDimbLVBqbX5dgNxIHw/Ifecbk8LpZmglGuU8+HqhKRBqICBcDdgIJi+20EkZ/wAPcJ0EOwuzBEDLJt+I7Ebq0BI7PG+NbSCkglE1XYSARLG8E32Awo8VaMBxXIvk9IqoKlJwDSrp8LA+9g1jK7iDjnCOHPnWbRpo5ekNVeu8BUWwiepkAD8sek57w1QqKxCNrqgF6aHSj+lWDBD6Qw/biRJN9jLjPh50oUEby6NGnUOnLUQSrkKGVqtRr1G1XuAPTzMHDUti29CPgfDl/R1rS1SmF0ywAIaNa2EwCmkgm/UDDPOZkCmHNiqsGHSLhjN5qVBI6g9Zx8mdZabU0qVNElgltJJhiSIt16SMCZpQ1AIdqiMpIEy41Ikmd5cEDtNsZJIebdKyriqg1igv5hOprwPSaZUdRIQz1wryI1uzdQtu5UFvvgjiBK1CQCG8vXY8l0kgdJ0z8zgakzImmYDMzzzIJ9P/AAx9cLN0g8cbkdpgAv3b/LALONTe+NJwdQ9P1bycV52x0iAAbQBiN2XSoU8IzehmkGSbWPTFFXPLqO2554f0szYAGIxl8zOtr/rHl3xRaAzV+J+DIvladSSDJUxOEuXyaK8XJIuSb41/Hc2cwEJKjSYgDqMI8zkQHDavTHTfEmn6GX6DvRUMYHLqcMPDVJfOLBZYq25/djrymflgVqBeoApEEbm3PBnD8s9Cs0xYEAzzZY2+eBBPsmLOS6NGrqNGh2tpF45nt88E5ZgSwY/rcuhki/S5wvzOUEKS0qI2nrPyN98EZd4KmbmV7WMgx3U46ZHHWBzluIrVTQjMHWJBGoWsRBvftjuYz1epUpAakptNx1KELNh7iQJnfoE2RWk/mgkA79BqETHO82x9m84EhbkzKj9kWA0nkPTMc+eAnkVY2DZY0lqvT8omCNRNQAsxuSwI9Xa5xX4ur6v0empDHX5k81AIkchJIi4kSxw14tWyuXc1q1T11I0gXsBFlHyvyOMpmqj16rELUSmqjUSIYzMKAbqN5O9/nh7Q2yvxKpNKrpYwNbgdBpERz3G+PPuGA1a9Gi0Ei0E2hVYIGPP1EH7Y9A42A2vXcEKImLQR+Sk94xnuH5PRnEcD06SHsIYqNStF+QP0GFk6Y0VhsYimoKkvJWyyLuFPmu82ADkhdrhe2D8tRHp9OmRKoDzCFmVosLn2tjPZyufPqEXHqVSTsKSstyT+tp298W5TihVSZYAkBmIggsCefZY+eCkMj0fgdEaF1WKq0zuAQwKnpAQYH8UAv5G+kFif8GkfTUPrhZwHPeY66JLOHeOoNIIJnqxn5tgnxNxEIEloI8wRaZDAGd/2YjnOM0BbFLURpBWCSISTZjpDCbSo3EnphfmKSkgD0w7w0SVLIXUqTyOiJv8AEcQrcVbWUEhjYL7Lb/vgThvEQKgm6sVSD7pseoVmGDQZ5QHn2LVz5hk6QRpIA06dLXHU3jvjtYiodRJHIC1gLWx9mcu5JgSQq3tf0gn5fyOAkd1BUo+/SRiM9l+KlG2HZTOeWIEm5MzgjLLqB8xwJkzbrYYR+YY+BpvyxxuIAAKQZG9jbCD2hlTqrJEE73Bj7Y5+hUeYb6nANJmWCUJB2jBX6XU/Z+ww6YNh612JG5AN45Y+zb6mXRJAme3vjtKrEweeJ5AWY9WJwgGrdlQqMrTpJ9MT0vi/IZ4vUBvII3n8/li3TIkfnf6YsyTF2RCReN9rXv8ATBWxZKkzTUyugiSEm/O8zF++IQgF/THwmZv/AAxxKhVgAqmRO1jzFsQrVZAJG5iOu9v9dcXbOWwvhDMC0+pSIJa0i8b/AD++DK+UNVy2mwAVZi4vBj5fbCejWJ/Di4PqkAdzHygewPXB/wCmlFIb0voFiRcCQrH33+ZwjWQtFWbpBNRFNQTEEjUJE7bwZ9u52xRpC0oJvUaWYn1E25CYEWFzimnnHZQrMP7NwSPf3OJVKYch40hNlBkmJN574eKF90Z/j2ZKH1EgEeowSYE2EbDt9YwD+lBl1AwRf6L6h9Jw04zly1JgQSxBA1bAdY/jYe+2M7xbO6q60gfSGCubXOkAj5KT9ThZK2iscJh1Dg+pRqBbVEjf1NI1dovfF2Y4cwYOTqb0kM1wVVdMQZEQCffDClnFsdQDDT5hAHrAV4XsAWG0GTimpVTRpX/09EaBIIYtNnmYjlhzFHCK1TLkxraaZpmSZQkEIV/ZhoEdzgzNmpWqMSAQwKrKiRfUSO8Bzio5/fUTAcFdEAwAD6pmf8ji1+IAkFiLVCVCSLdW67/njGKH4dIMlihZWMm5KqQbxMXFu2FHE8g6wwuyAFQZsFbUPtA9hh03Efh1tqYM0FZUKCSAYBgkiDfkcDmsCLkkmNR/aheQ5XHTBMxK3EteYUr/AOmyWE7QQPzJGCMxUhjcdsIc7qWsiLNwdItC6jMDnEib403CVsfNWkzDchT+ROIyWbKcbfWgbKOCpvzOLS4C3gYLq1ELGKaLIGwxXRCgPKqb8xhKKA9SoNK9OWK2F98WK4PIAA2EWwO1czg2NE265SkP1QPYYuFJOSj6YmuV7/xxaMqR7YVgTQMuTpH9Ue+Ply1JLhYO0i8SOfT3PXFxSDBBnH1JQHW5HqWe94/MjDQWReR+LCcyPT6XuAI26dcUVazC7+WGixIaSDHwmRe/I88MM60OwhGjczHLcx/I4V1s1rNzCjoLn2N4/lyxSzjR2pTRhLNBS9kJ9gQTuTyBJ745miWJkE6gIYrO19tV/n9sXZdZAkoFOwi6xuR6rWtcc+UnFnB89OXJVSxDPCvuQxLKehkFfrvjIYoyGUpatXmiSPh5n6k8+/XF1epQRh8TtsLgAXvue+LODsjagaKloNyN9rERbBJ4dTAlqSBgJKqJ5Ha8/I4pQjpOmZDxjVUU3gBSbBQdTNvBNrCR2nGU45wKpQq06gJNJyTJ+IOVLlGi17wY7cr7fieYp6GfTomd4JhRqEmPiLCOe/bH3FKk0yCJEgkDe1zHe2ElhorBWmYgK14DerSZvNP8WSFH68BRc9MWLqDAEsvrf8UgnUNNppzYegc+WNdTpAenSNUVCpuUgQBrPJgSNhiitQ3CqNaikTLEJffQecwRBGCYyFKpOmZU6GJLSZIlpAAEGJ37YmGNviT8Ntxq1MJO1oO/XljTPRHq8tSxV1B8yVUCQSASPVK2n97FIy6EnQuohwp1+kADfSdPqmQPnjWFGbrU2KtIZPw0AUerXBCn1GCDcbY7mBUEtDSS8INlsG1A7m82jGloZemTCKW/EKv5hIMAEHQYvGqZ7YrqZZCoOkqvM31zq02WNvnywbAIPDfCvPzdYu3wLZgLSxgQDygNjW5fgYBY6iRy9sd8O5EBqpFmJUEbwBqAw3NEicRn/ReH8ihuBpM62+mK/wCqUEjUxk4duhG+B7c8AbAjr8JWfSSPfAp4OOuH9dJ54BM4agheVzTBiPUOnTBYzb9Y9sCBJ54sQAYiKXCux5nBWRphm/EYhZs14BFxsD0wEBhjSzdBqPlV/SobUzyQIF7kCVjt0w8HTyLyZiNWyZbUfNBQiwVZYG8wZB5YDTgqlVDO5YHe1/kdvfEzwynoFbK1lqE+kAvqAB6VBLA+4NzywiQZuk+o0jL2n4gw2liDYDe5xWjnUbQVmVApNfSIIBJuSSRpEgCbDF/DMq8PeNIDwt5UW09pG39kYHqVGrMECIz0zqNwAIBCie8zb/ZjrgnhmTrZer51RlhgVZJaNJINmnTIIH6u04W6N1xgtocYRtQpVFVwAfUpT3EGCTi6vnAAWX11G9PoU37X3H88BGlQSp5zU1+IxTepTVuctT1MAR2a3Q4G4j4qphWWmp1EgKgNwDGo6dpiewnDqROn7AuNZZ3GpkUA8mPp356TduZ7XJwLx7NaaSEW9SG82tz5jF1fidFXQ5kzOny8shDRNg1eptAkEqBc7k7Y+42nmEayoZn1G0Am52nqdsLJ5ReGmZ1OItGnT6iyjy76iGXVI5GSq88VvxNn0iA13lASWUJtI22nnjQHgKkEi7qNYQD8SVbSh0m8ekc+2Bsx4fprqCkkpAhBLrrGk6gNrEzh7MJm4sz6ZudJeEJaCDB1AG3oC3POcdPFXYqQNUrqIQ6yDMGRNvSF++GT+HUEhWkqfLPl3IDeltQG0Ak35jEanA1XZtj5X4csYYQxOm4ABJvzGMYX1OLMR6QH9Gs6DJU/raultN4xE8UckGVIBphnBOkao1Sx2M6vtg1eBIDE7k0jo9VjvqC7bDfE6fBQf2fUSIWSPwwSNTD0rud/+zACfCPEmZ35SoPve8dRffGkbMTa2M1wvJ+VXB/dI7X9cA8xc7YeM+Iz2Ug8Fhc4gx9sVVKmKvMmYwox2uemBdWO1WPO+ADVPfDJjDZFtM4mbbAYpSqAMTpv/qcSZkW01vvOBeK0tVGqBIJQ39hMROLQQsxfrF8cqj0mJM9uuBZmYbhPDK9Q66B0RuwfSR01aTrA7kRjXcI4dxFSKhqU6wpgwjVS2qzWBCyNzcmL4beHsjl/0pnzCKVRGpiU1XPlsIAB5TsOWGWc4PRINTLTlqQkBy1SmpJGmysdhMi243xY5qWjN5ThWc0yKOVUuS5DPU1qWvpJFNrjaA0AAYvehWy7LUr5pRBkUKaE6/3dVRgbi1lnFT5qi9QBa1R8updaZarV1VQNKhquiTo8xW0swghjG0CWU4flfOpwKgdquj1H1g0svpFYCbEuWB688AKxoScb8aPXbTlMtpRQdQcF3MHdtB9IBI3JFxgLhoz2Zby6VNw53IXQSO9RiLXxveCeDqLeZWompSzKEgMlQqAeZA6Ho0ja2HVHN16oK1qlBGX/AOYfHAsJQwk9TPyEjBf4DB5txnwbUyVA1K7K1aodKIGJhjsS36zfYfvcmXEM8VNI3lhIH7x0iBY+q5+mGjZA5nMPQdzVeghq+cX1C4iigEADUSXNtkGF9HIpV0lgSyj0i1yTa52vp374y2hloEXjBiFlpVmYA3XSx+KQJ3Jtis8Ydog6pTWwXdSoiGJA2UL98PV4FQ1AAGC7JFlIUA6rMZaWtadjilOFUWCGGfU5QQgTSt1eQxBbpA6HoMUtBE7cdbkSSVFQ6Ya8RDQNwAN7TO2Kc1xdhsIlRUOiDBNjq08wAN+uD24TSsQ06mNMlUIAHPVJFrD2xRT4IpurIQT5Z8sHYn1aoFvrN+WDaFBU42QZFyB5h8sBt9wxXYjvb2xd/XRXb1ALrPlww9Rlg2naCSL8sF0OBo15U+ryT5a2AO+q62t9+WLhwGl6yQHIYUyKSssBoDSLfqyY6x1GDaCAZXiS+ag3VSAIgpGkAQRzjlvY4eVavSwI5YVZngtITeNDwdIsCgLAt0ME37+2GLtP+tvc4jyDxOao74rY4nPsJxW7mLxiYxVWMYAY4IqNgUt7YNjDBSGEnUI5HbFoC2hojlywFl2N9Xq7ch/LBIhe33++JiE6lV1goVN788fJIYTMb2+t8QRBtF+uDCvpjabTjGYZllPlGooBY120zz01KgUfMACe+JPUo59kFYDmdVVmVo2Is2kkbemL7hSIxHhhjJ0gTcVmm3+9b+eCeLcXXI1zqXVQqhXkWNOqbEzyV4E9x+9iq0T9l3jmlRWhl8nQ0jz2RAE5U0Op2nkANXzbA9ThWXpVGqpTVWDKoiyi6loUc4Iv0GI8O4cNb57MVqdSqywgWoNNNN9+bfLrjPZnjpbzYiNYYHsy6Le+kn5YSOw1g2FfMtl66OHAWuulvRaV2a4i4MfLvhT4wzlLKslWmPMrPARDeWNh6eX/AG5nFPH/ABd5mTCikoCQQ0m3LYjphH4SyFfM1Xz9QFko6TTDHdtQIYjmJHzjtiuhKNb4e4dUyKs2YOurXJeqwv642HtJHQBp2jGX8R1Wp+VoZVL01JBmQCiwRbrq+hx6R4u0VMi1QG+gGbegG5EcjEiOpG8Y848b8NqVBQeiUY/otMrTMhoQQ0EG92AAPPDJJMyYnzHEXJJ1KJNtyRz9J268ueOV+KMxJVgB+qCSY+m9zjGHij/sr8wf54r/AK0qdvpiuDdjb5ri7EyCpA+GS0g8/qZPzxRmeKuT6Wm3OR6jdjZuZk4xw42+xUYsPHCdw31waB2NhV41UOmGmACZBHq5kQxx9U43WIUazI+KbSdlI9XJQov+yMYpuMHkD9cRHFm5if73+WNQeyNbmOJu2nU7fvX57SL39AUX6Y1HB88KtFSDEek+4AGPKjxMHdT9f8sek8Fyvk04kMCdSkA7ECN8R5sIeDtjao/fFMjqAO+K2b2wHUrkx6efMRb+eOcoW5isJtfApde+O1K88rDaJ/jgc/6vhkMHU6kGRfty+uO5jOVHMDSAL8/ptimkdvnGLgoi98TFSLabE2JhugNv88X06rRc+wgxv0xGlyjF2vtjG6hmRzH4DDYiqrD5kHbGiq5ZK1bynAZWoMrAjcHUIjGRB0ip0KqfoT/EY1uRrf8Amwf90R/xH+eOpRtEnF2zx7OitlWahUWaepgjMJkK0b87Rj6nxFVdrj1IBYxdSzD33ONd45y/mVHp7S/mA9CRBjsb/bAqcLSgmuhTVqijUPMAbUbCG1f5RhXhhUWLcpw2rm1G9PLKfxKrmAxGyU5PrY22sJv39N8J1nr0mpUUXL5dRBdpLaYiFBtOm2onkbYX+CuK0ypFagA5h0gBtOqx0k2Xl0x2lXUZuCCQ5/Wg9ev70/XDJA6l3EaiUuHZqhrJZNVyZkQdrQLjfv3wozlIr5QI9VIFJ/deG/8AsgOLP6TKmlyi2FVEBA7uq3+mL/FRC1VMbogPuon+QwJR9BSpnj+fyLtmKwVSfxH5dWJ3254CzvDKiCWQgddx9RjaZwRmHHUz9QDiVU4ZMHQwtUeaVZrt8LnrA9LHuRb3XEv0JdtJ+n8cNhwoPmQqwNSuQOUhT/Eg4m3CKi2mCOVsUUiTixG2QXkY98VVOHsNsaBOD1X/AFVI94+2JP4dq/7P7p/1YYWmZJkINwRj1Hw7m9eVom9kCk/2Tp/5cIcr4cM/iEqOgNz2nYe4ONNlqQRQqgKo2UbYhzNNUX4oPZdVrTt9wf5YHqVYNzsPf7DH1VT8sDsTtjnOhHc1mBHxYG8397HxW+2BG3wyMf/Z"/>
          <p:cNvSpPr>
            <a:spLocks noChangeAspect="1" noChangeArrowheads="1"/>
          </p:cNvSpPr>
          <p:nvPr/>
        </p:nvSpPr>
        <p:spPr bwMode="auto">
          <a:xfrm>
            <a:off x="155575" y="-144462"/>
            <a:ext cx="304800" cy="289792"/>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7126" name="Picture 22" descr="http://4.bp.blogspot.com/-vM1-yXVKbIc/T41oYXF5CfI/AAAAAAAAALk/teQvWVwsSDg/s320/childlabour+unicef.jpg"/>
          <p:cNvPicPr>
            <a:picLocks noChangeAspect="1" noChangeArrowheads="1"/>
          </p:cNvPicPr>
          <p:nvPr/>
        </p:nvPicPr>
        <p:blipFill>
          <a:blip r:embed="rId6"/>
          <a:srcRect/>
          <a:stretch>
            <a:fillRect/>
          </a:stretch>
        </p:blipFill>
        <p:spPr bwMode="auto">
          <a:xfrm>
            <a:off x="2976715" y="3810000"/>
            <a:ext cx="3031361" cy="3048000"/>
          </a:xfrm>
          <a:prstGeom prst="rect">
            <a:avLst/>
          </a:prstGeom>
          <a:noFill/>
        </p:spPr>
      </p:pic>
      <p:pic>
        <p:nvPicPr>
          <p:cNvPr id="47128" name="Picture 24" descr="http://drhnorway.altervista.org/wp-content/uploads/2013/02/child-labour_1.jpg"/>
          <p:cNvPicPr>
            <a:picLocks noChangeAspect="1" noChangeArrowheads="1"/>
          </p:cNvPicPr>
          <p:nvPr/>
        </p:nvPicPr>
        <p:blipFill>
          <a:blip r:embed="rId7" cstate="print"/>
          <a:srcRect/>
          <a:stretch>
            <a:fillRect/>
          </a:stretch>
        </p:blipFill>
        <p:spPr bwMode="auto">
          <a:xfrm>
            <a:off x="5860026" y="3807822"/>
            <a:ext cx="3283974" cy="306977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fade">
                                      <p:cBhvr>
                                        <p:cTn id="7" dur="2000"/>
                                        <p:tgtEl>
                                          <p:spTgt spid="47106"/>
                                        </p:tgtEl>
                                      </p:cBhvr>
                                    </p:animEffect>
                                  </p:childTnLst>
                                </p:cTn>
                              </p:par>
                              <p:par>
                                <p:cTn id="8" presetID="10" presetClass="entr" presetSubtype="0" fill="hold" nodeType="withEffect">
                                  <p:stCondLst>
                                    <p:cond delay="0"/>
                                  </p:stCondLst>
                                  <p:childTnLst>
                                    <p:set>
                                      <p:cBhvr>
                                        <p:cTn id="9" dur="1" fill="hold">
                                          <p:stCondLst>
                                            <p:cond delay="0"/>
                                          </p:stCondLst>
                                        </p:cTn>
                                        <p:tgtEl>
                                          <p:spTgt spid="47108"/>
                                        </p:tgtEl>
                                        <p:attrNameLst>
                                          <p:attrName>style.visibility</p:attrName>
                                        </p:attrNameLst>
                                      </p:cBhvr>
                                      <p:to>
                                        <p:strVal val="visible"/>
                                      </p:to>
                                    </p:set>
                                    <p:animEffect transition="in" filter="fade">
                                      <p:cBhvr>
                                        <p:cTn id="10" dur="2000"/>
                                        <p:tgtEl>
                                          <p:spTgt spid="47108"/>
                                        </p:tgtEl>
                                      </p:cBhvr>
                                    </p:animEffect>
                                  </p:childTnLst>
                                </p:cTn>
                              </p:par>
                              <p:par>
                                <p:cTn id="11" presetID="10" presetClass="entr" presetSubtype="0" fill="hold" nodeType="withEffect">
                                  <p:stCondLst>
                                    <p:cond delay="0"/>
                                  </p:stCondLst>
                                  <p:childTnLst>
                                    <p:set>
                                      <p:cBhvr>
                                        <p:cTn id="12" dur="1" fill="hold">
                                          <p:stCondLst>
                                            <p:cond delay="0"/>
                                          </p:stCondLst>
                                        </p:cTn>
                                        <p:tgtEl>
                                          <p:spTgt spid="47112"/>
                                        </p:tgtEl>
                                        <p:attrNameLst>
                                          <p:attrName>style.visibility</p:attrName>
                                        </p:attrNameLst>
                                      </p:cBhvr>
                                      <p:to>
                                        <p:strVal val="visible"/>
                                      </p:to>
                                    </p:set>
                                    <p:animEffect transition="in" filter="fade">
                                      <p:cBhvr>
                                        <p:cTn id="13" dur="2000"/>
                                        <p:tgtEl>
                                          <p:spTgt spid="47112"/>
                                        </p:tgtEl>
                                      </p:cBhvr>
                                    </p:animEffect>
                                  </p:childTnLst>
                                </p:cTn>
                              </p:par>
                              <p:par>
                                <p:cTn id="14" presetID="10" presetClass="entr" presetSubtype="0" fill="hold" nodeType="withEffect">
                                  <p:stCondLst>
                                    <p:cond delay="0"/>
                                  </p:stCondLst>
                                  <p:childTnLst>
                                    <p:set>
                                      <p:cBhvr>
                                        <p:cTn id="15" dur="1" fill="hold">
                                          <p:stCondLst>
                                            <p:cond delay="0"/>
                                          </p:stCondLst>
                                        </p:cTn>
                                        <p:tgtEl>
                                          <p:spTgt spid="47114"/>
                                        </p:tgtEl>
                                        <p:attrNameLst>
                                          <p:attrName>style.visibility</p:attrName>
                                        </p:attrNameLst>
                                      </p:cBhvr>
                                      <p:to>
                                        <p:strVal val="visible"/>
                                      </p:to>
                                    </p:set>
                                    <p:animEffect transition="in" filter="fade">
                                      <p:cBhvr>
                                        <p:cTn id="16" dur="2000"/>
                                        <p:tgtEl>
                                          <p:spTgt spid="47114"/>
                                        </p:tgtEl>
                                      </p:cBhvr>
                                    </p:animEffect>
                                  </p:childTnLst>
                                </p:cTn>
                              </p:par>
                              <p:par>
                                <p:cTn id="17" presetID="10" presetClass="entr" presetSubtype="0" fill="hold" nodeType="withEffect">
                                  <p:stCondLst>
                                    <p:cond delay="0"/>
                                  </p:stCondLst>
                                  <p:childTnLst>
                                    <p:set>
                                      <p:cBhvr>
                                        <p:cTn id="18" dur="1" fill="hold">
                                          <p:stCondLst>
                                            <p:cond delay="0"/>
                                          </p:stCondLst>
                                        </p:cTn>
                                        <p:tgtEl>
                                          <p:spTgt spid="47126"/>
                                        </p:tgtEl>
                                        <p:attrNameLst>
                                          <p:attrName>style.visibility</p:attrName>
                                        </p:attrNameLst>
                                      </p:cBhvr>
                                      <p:to>
                                        <p:strVal val="visible"/>
                                      </p:to>
                                    </p:set>
                                    <p:animEffect transition="in" filter="fade">
                                      <p:cBhvr>
                                        <p:cTn id="19" dur="2000"/>
                                        <p:tgtEl>
                                          <p:spTgt spid="47126"/>
                                        </p:tgtEl>
                                      </p:cBhvr>
                                    </p:animEffect>
                                  </p:childTnLst>
                                </p:cTn>
                              </p:par>
                              <p:par>
                                <p:cTn id="20" presetID="10" presetClass="entr" presetSubtype="0" fill="hold" nodeType="withEffect">
                                  <p:stCondLst>
                                    <p:cond delay="0"/>
                                  </p:stCondLst>
                                  <p:childTnLst>
                                    <p:set>
                                      <p:cBhvr>
                                        <p:cTn id="21" dur="1" fill="hold">
                                          <p:stCondLst>
                                            <p:cond delay="0"/>
                                          </p:stCondLst>
                                        </p:cTn>
                                        <p:tgtEl>
                                          <p:spTgt spid="47128"/>
                                        </p:tgtEl>
                                        <p:attrNameLst>
                                          <p:attrName>style.visibility</p:attrName>
                                        </p:attrNameLst>
                                      </p:cBhvr>
                                      <p:to>
                                        <p:strVal val="visible"/>
                                      </p:to>
                                    </p:set>
                                    <p:animEffect transition="in" filter="fade">
                                      <p:cBhvr>
                                        <p:cTn id="22" dur="2000"/>
                                        <p:tgtEl>
                                          <p:spTgt spid="47128"/>
                                        </p:tgtEl>
                                      </p:cBhvr>
                                    </p:animEffect>
                                  </p:childTnLst>
                                </p:cTn>
                              </p:par>
                            </p:childTnLst>
                          </p:cTn>
                        </p:par>
                      </p:childTnLst>
                    </p:cTn>
                  </p:par>
                  <p:par>
                    <p:cTn id="23" fill="hold">
                      <p:stCondLst>
                        <p:cond delay="indefinite"/>
                      </p:stCondLst>
                      <p:childTnLst>
                        <p:par>
                          <p:cTn id="24" fill="hold">
                            <p:stCondLst>
                              <p:cond delay="0"/>
                            </p:stCondLst>
                            <p:childTnLst>
                              <p:par>
                                <p:cTn id="25" presetID="40" presetClass="entr" presetSubtype="0" fill="hold" grpId="1" nodeType="clickEffect">
                                  <p:stCondLst>
                                    <p:cond delay="0"/>
                                  </p:stCondLst>
                                  <p:iterate type="lt">
                                    <p:tmPct val="10000"/>
                                  </p:iterate>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1"/>
                                          </p:val>
                                        </p:tav>
                                        <p:tav tm="100000">
                                          <p:val>
                                            <p:strVal val="#ppt_x"/>
                                          </p:val>
                                        </p:tav>
                                      </p:tavLst>
                                    </p:anim>
                                    <p:anim calcmode="lin" valueType="num">
                                      <p:cBhvr>
                                        <p:cTn id="29"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encrypted-tbn1.gstatic.com/images?q=tbn:ANd9GcTqz7LLG2U_-E6oPjLmhFiscfmzYrzATvVsY4zfdQHob6p1ylUu"/>
          <p:cNvPicPr>
            <a:picLocks noChangeAspect="1" noChangeArrowheads="1"/>
          </p:cNvPicPr>
          <p:nvPr/>
        </p:nvPicPr>
        <p:blipFill>
          <a:blip r:embed="rId2">
            <a:lum contrast="-10000"/>
          </a:blip>
          <a:srcRect/>
          <a:stretch>
            <a:fillRect/>
          </a:stretch>
        </p:blipFill>
        <p:spPr bwMode="auto">
          <a:xfrm>
            <a:off x="0" y="0"/>
            <a:ext cx="9144000" cy="6858000"/>
          </a:xfrm>
          <a:prstGeom prst="rect">
            <a:avLst/>
          </a:prstGeom>
          <a:noFill/>
        </p:spPr>
      </p:pic>
      <p:sp>
        <p:nvSpPr>
          <p:cNvPr id="4" name="Title 3"/>
          <p:cNvSpPr>
            <a:spLocks noGrp="1"/>
          </p:cNvSpPr>
          <p:nvPr>
            <p:ph type="ctrTitle"/>
          </p:nvPr>
        </p:nvSpPr>
        <p:spPr>
          <a:xfrm>
            <a:off x="685800" y="2670048"/>
            <a:ext cx="8077200" cy="1673352"/>
          </a:xfrm>
        </p:spPr>
        <p:txBody>
          <a:bodyPr>
            <a:normAutofit/>
          </a:bodyPr>
          <a:lstStyle/>
          <a:p>
            <a:r>
              <a:rPr lang="en-US" sz="4800" b="0" dirty="0" smtClean="0">
                <a:ln w="18415" cmpd="sng">
                  <a:solidFill>
                    <a:srgbClr val="FFFFFF"/>
                  </a:solidFill>
                  <a:prstDash val="solid"/>
                </a:ln>
                <a:solidFill>
                  <a:srgbClr val="FFFFFF"/>
                </a:solidFill>
                <a:effectLst>
                  <a:glow rad="101600">
                    <a:schemeClr val="accent6">
                      <a:satMod val="175000"/>
                      <a:alpha val="40000"/>
                    </a:schemeClr>
                  </a:glow>
                  <a:outerShdw blurRad="63500" dir="3600000" algn="tl" rotWithShape="0">
                    <a:srgbClr val="000000">
                      <a:alpha val="70000"/>
                    </a:srgbClr>
                  </a:outerShdw>
                </a:effectLst>
                <a:latin typeface="Arial Rounded MT Bold" pitchFamily="34" charset="0"/>
              </a:rPr>
              <a:t>Child LABOUR in Pakistan.</a:t>
            </a:r>
            <a:endParaRPr lang="en-US" sz="4800" b="0" dirty="0">
              <a:ln w="18415" cmpd="sng">
                <a:solidFill>
                  <a:srgbClr val="FFFFFF"/>
                </a:solidFill>
                <a:prstDash val="solid"/>
              </a:ln>
              <a:solidFill>
                <a:srgbClr val="FFFFFF"/>
              </a:solidFill>
              <a:effectLst>
                <a:glow rad="101600">
                  <a:schemeClr val="accent6">
                    <a:satMod val="175000"/>
                    <a:alpha val="40000"/>
                  </a:schemeClr>
                </a:glow>
                <a:outerShdw blurRad="63500" dir="3600000" algn="tl" rotWithShape="0">
                  <a:srgbClr val="000000">
                    <a:alpha val="70000"/>
                  </a:srgbClr>
                </a:outerShdw>
              </a:effectLst>
              <a:latin typeface="Arial Rounded MT Bold" pitchFamily="34" charset="0"/>
            </a:endParaRPr>
          </a:p>
        </p:txBody>
      </p:sp>
      <p:sp>
        <p:nvSpPr>
          <p:cNvPr id="5" name="Subtitle 4"/>
          <p:cNvSpPr>
            <a:spLocks noGrp="1"/>
          </p:cNvSpPr>
          <p:nvPr>
            <p:ph type="subTitle" idx="1"/>
          </p:nvPr>
        </p:nvSpPr>
        <p:spPr>
          <a:xfrm>
            <a:off x="762000" y="2234184"/>
            <a:ext cx="4876800" cy="432816"/>
          </a:xfrm>
        </p:spPr>
        <p:txBody>
          <a:bodyPr>
            <a:normAutofit/>
          </a:bodyPr>
          <a:lstStyle/>
          <a:p>
            <a:r>
              <a:rPr lang="en-US" sz="2400" dirty="0" smtClean="0">
                <a:ln w="18415" cmpd="sng">
                  <a:solidFill>
                    <a:srgbClr val="FFFFFF"/>
                  </a:solidFill>
                  <a:prstDash val="solid"/>
                </a:ln>
                <a:effectLst>
                  <a:glow rad="101600">
                    <a:schemeClr val="bg1">
                      <a:alpha val="60000"/>
                    </a:schemeClr>
                  </a:glow>
                  <a:outerShdw blurRad="63500" dir="3600000" algn="tl" rotWithShape="0">
                    <a:srgbClr val="000000">
                      <a:alpha val="70000"/>
                    </a:srgbClr>
                  </a:outerShdw>
                </a:effectLst>
              </a:rPr>
              <a:t>The topic which We have selected is</a:t>
            </a:r>
            <a:endParaRPr lang="en-US" sz="2400" dirty="0">
              <a:ln w="18415" cmpd="sng">
                <a:solidFill>
                  <a:srgbClr val="FFFFFF"/>
                </a:solidFill>
                <a:prstDash val="solid"/>
              </a:ln>
              <a:effectLst>
                <a:glow rad="101600">
                  <a:schemeClr val="bg1">
                    <a:alpha val="60000"/>
                  </a:schemeClr>
                </a:glow>
                <a:outerShdw blurRad="63500" dir="3600000" algn="tl" rotWithShape="0">
                  <a:srgbClr val="000000">
                    <a:alpha val="70000"/>
                  </a:srgbClr>
                </a:outerShdw>
              </a:effectLst>
            </a:endParaRPr>
          </a:p>
        </p:txBody>
      </p:sp>
      <p:sp>
        <p:nvSpPr>
          <p:cNvPr id="7" name="Subtitle 4"/>
          <p:cNvSpPr txBox="1">
            <a:spLocks/>
          </p:cNvSpPr>
          <p:nvPr/>
        </p:nvSpPr>
        <p:spPr>
          <a:xfrm>
            <a:off x="685800" y="2310384"/>
            <a:ext cx="8077200" cy="1499616"/>
          </a:xfrm>
          <a:prstGeom prst="rect">
            <a:avLst/>
          </a:prstGeom>
        </p:spPr>
        <p:txBody>
          <a:bodyPr vert="horz" lIns="118872" tIns="0" rIns="45720" bIns="0" rtlCol="0" anchor="b">
            <a:normAutofit/>
          </a:bodyPr>
          <a:lstStyle/>
          <a:p>
            <a:r>
              <a:rPr lang="en-US" sz="2400" dirty="0" smtClean="0">
                <a:effectLst>
                  <a:glow rad="101600">
                    <a:schemeClr val="bg1">
                      <a:alpha val="60000"/>
                    </a:schemeClr>
                  </a:glow>
                  <a:outerShdw blurRad="38100" dist="38100" dir="2700000" algn="tl">
                    <a:srgbClr val="000000">
                      <a:alpha val="43137"/>
                    </a:srgbClr>
                  </a:outerShdw>
                </a:effectLst>
                <a:latin typeface="Comic Sans MS" pitchFamily="66" charset="0"/>
              </a:rPr>
              <a:t> (A SOCIALLY ACCEPTED CRIME)</a:t>
            </a:r>
            <a:endParaRPr lang="en-US" sz="2400" dirty="0">
              <a:effectLst>
                <a:glow rad="101600">
                  <a:schemeClr val="bg1">
                    <a:alpha val="60000"/>
                  </a:schemeClr>
                </a:glow>
                <a:outerShdw blurRad="38100" dist="38100" dir="2700000" algn="tl">
                  <a:srgbClr val="000000">
                    <a:alpha val="43137"/>
                  </a:srgbClr>
                </a:outerShdw>
              </a:effectLst>
              <a:latin typeface="Comic Sans MS" pitchFamily="66"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4840" y="1524000"/>
            <a:ext cx="7772400" cy="1200329"/>
          </a:xfrm>
          <a:prstGeom prst="rect">
            <a:avLst/>
          </a:prstGeom>
        </p:spPr>
        <p:txBody>
          <a:bodyPr wrap="square">
            <a:spAutoFit/>
          </a:bodyPr>
          <a:lstStyle/>
          <a:p>
            <a:r>
              <a:rPr lang="en-US" sz="2400" dirty="0" smtClean="0">
                <a:latin typeface="Arial Rounded MT Bold" pitchFamily="34" charset="0"/>
              </a:rPr>
              <a:t>Child labour has become a major issue throughout the world but in the third world countries, like Pakistan, it has grown to the maximum level.</a:t>
            </a:r>
            <a:endParaRPr lang="en-US" sz="2400" dirty="0">
              <a:latin typeface="Arial Rounded MT Bold" pitchFamily="34" charset="0"/>
            </a:endParaRPr>
          </a:p>
        </p:txBody>
      </p:sp>
      <p:sp>
        <p:nvSpPr>
          <p:cNvPr id="5" name="Rectangle 4"/>
          <p:cNvSpPr/>
          <p:nvPr/>
        </p:nvSpPr>
        <p:spPr>
          <a:xfrm>
            <a:off x="624840" y="3048000"/>
            <a:ext cx="7543800" cy="1569660"/>
          </a:xfrm>
          <a:prstGeom prst="rect">
            <a:avLst/>
          </a:prstGeom>
        </p:spPr>
        <p:txBody>
          <a:bodyPr wrap="square">
            <a:spAutoFit/>
          </a:bodyPr>
          <a:lstStyle/>
          <a:p>
            <a:r>
              <a:rPr lang="en-US" sz="2400" dirty="0" smtClean="0">
                <a:latin typeface="Arial Rounded MT Bold" pitchFamily="34" charset="0"/>
              </a:rPr>
              <a:t>This international problem is becoming intense with every passing day because a large number of children are forced to do work which is completely against the law.</a:t>
            </a:r>
            <a:endParaRPr lang="en-US" sz="2400" dirty="0">
              <a:latin typeface="Arial Rounded MT Bold" pitchFamily="34" charset="0"/>
            </a:endParaRPr>
          </a:p>
        </p:txBody>
      </p:sp>
      <p:sp>
        <p:nvSpPr>
          <p:cNvPr id="7" name="Rectangle 6"/>
          <p:cNvSpPr/>
          <p:nvPr/>
        </p:nvSpPr>
        <p:spPr>
          <a:xfrm>
            <a:off x="609600" y="4936629"/>
            <a:ext cx="7772400" cy="1569660"/>
          </a:xfrm>
          <a:prstGeom prst="rect">
            <a:avLst/>
          </a:prstGeom>
        </p:spPr>
        <p:txBody>
          <a:bodyPr wrap="square">
            <a:spAutoFit/>
          </a:bodyPr>
          <a:lstStyle/>
          <a:p>
            <a:r>
              <a:rPr lang="en-US" sz="2400" dirty="0" smtClean="0">
                <a:latin typeface="Arial Rounded MT Bold" pitchFamily="34" charset="0"/>
              </a:rPr>
              <a:t>According to United Nations International Children Emergency Funds (UNICEF) there are approximately 158 million children of age 5 to 15 working as child LABOUR  worldwide.</a:t>
            </a:r>
            <a:endParaRPr lang="en-US" sz="2400" dirty="0">
              <a:latin typeface="Arial Rounded MT Bold" pitchFamily="34" charset="0"/>
            </a:endParaRPr>
          </a:p>
        </p:txBody>
      </p:sp>
      <p:sp>
        <p:nvSpPr>
          <p:cNvPr id="9" name="Title 8"/>
          <p:cNvSpPr>
            <a:spLocks noGrp="1"/>
          </p:cNvSpPr>
          <p:nvPr>
            <p:ph type="title"/>
          </p:nvPr>
        </p:nvSpPr>
        <p:spPr/>
        <p:txBody>
          <a:bodyPr/>
          <a:lstStyle/>
          <a:p>
            <a:r>
              <a:rPr lang="en-US" cap="all" dirty="0" smtClean="0">
                <a:ln w="9000" cmpd="sng">
                  <a:noFill/>
                  <a:prstDash val="solid"/>
                </a:ln>
                <a:gradFill>
                  <a:gsLst>
                    <a:gs pos="0">
                      <a:srgbClr val="03D4A8"/>
                    </a:gs>
                    <a:gs pos="25000">
                      <a:srgbClr val="21D6E0"/>
                    </a:gs>
                    <a:gs pos="75000">
                      <a:srgbClr val="0087E6"/>
                    </a:gs>
                    <a:gs pos="100000">
                      <a:srgbClr val="005CBF"/>
                    </a:gs>
                  </a:gsLst>
                  <a:lin ang="5400000" scaled="0"/>
                </a:gradFill>
                <a:effectLst>
                  <a:reflection blurRad="12700" stA="28000" endPos="45000" dist="1000" dir="5400000" sy="-100000" algn="bl" rotWithShape="0"/>
                </a:effectLst>
              </a:rPr>
              <a:t>Introduction</a:t>
            </a:r>
            <a:endParaRPr lang="en-US" cap="all" dirty="0">
              <a:ln w="9000" cmpd="sng">
                <a:noFill/>
                <a:prstDash val="solid"/>
              </a:ln>
              <a:gradFill>
                <a:gsLst>
                  <a:gs pos="0">
                    <a:srgbClr val="03D4A8"/>
                  </a:gs>
                  <a:gs pos="25000">
                    <a:srgbClr val="21D6E0"/>
                  </a:gs>
                  <a:gs pos="75000">
                    <a:srgbClr val="0087E6"/>
                  </a:gs>
                  <a:gs pos="100000">
                    <a:srgbClr val="005CBF"/>
                  </a:gs>
                </a:gsLst>
                <a:lin ang="5400000" scaled="0"/>
              </a:gradFill>
              <a:effectLst>
                <a:reflection blurRad="12700" stA="28000" endPos="45000" dist="1000" dir="5400000" sy="-100000" algn="bl" rotWithShape="0"/>
              </a:effectLst>
            </a:endParaRPr>
          </a:p>
        </p:txBody>
      </p:sp>
    </p:spTree>
  </p:cSld>
  <p:clrMapOvr>
    <a:masterClrMapping/>
  </p:clrMapOvr>
  <p:transition spd="slow">
    <p:split dir="in"/>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agonal Stripe 5"/>
          <p:cNvSpPr/>
          <p:nvPr/>
        </p:nvSpPr>
        <p:spPr>
          <a:xfrm rot="19044927">
            <a:off x="-1544832" y="2132025"/>
            <a:ext cx="3665701" cy="3982490"/>
          </a:xfrm>
          <a:prstGeom prst="diagStripe">
            <a:avLst>
              <a:gd name="adj" fmla="val 89691"/>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Half Frame 3"/>
          <p:cNvSpPr/>
          <p:nvPr/>
        </p:nvSpPr>
        <p:spPr>
          <a:xfrm rot="10800000">
            <a:off x="5715000" y="2438400"/>
            <a:ext cx="3429000" cy="4419600"/>
          </a:xfrm>
          <a:prstGeom prst="halfFrame">
            <a:avLst>
              <a:gd name="adj1" fmla="val 5777"/>
              <a:gd name="adj2" fmla="val 6666"/>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6626" name="Picture 2" descr="http://www.welt-atlas.de/datenbank/karten/karte-5-758.gif"/>
          <p:cNvPicPr>
            <a:picLocks noChangeAspect="1" noChangeArrowheads="1"/>
          </p:cNvPicPr>
          <p:nvPr/>
        </p:nvPicPr>
        <p:blipFill>
          <a:blip r:embed="rId2">
            <a:lum bright="9000" contrast="-72000"/>
          </a:blip>
          <a:srcRect/>
          <a:stretch>
            <a:fillRect/>
          </a:stretch>
        </p:blipFill>
        <p:spPr bwMode="auto">
          <a:xfrm>
            <a:off x="0" y="-304800"/>
            <a:ext cx="9144000" cy="7162800"/>
          </a:xfrm>
          <a:prstGeom prst="rect">
            <a:avLst/>
          </a:prstGeom>
          <a:noFill/>
        </p:spPr>
      </p:pic>
      <p:sp>
        <p:nvSpPr>
          <p:cNvPr id="2" name="Title 1"/>
          <p:cNvSpPr>
            <a:spLocks noGrp="1"/>
          </p:cNvSpPr>
          <p:nvPr>
            <p:ph type="title"/>
          </p:nvPr>
        </p:nvSpPr>
        <p:spPr/>
        <p:txBody>
          <a:bodyPr>
            <a:normAutofit fontScale="90000"/>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4800" u="sng" spc="50" dirty="0" smtClean="0">
                <a:ln w="11430"/>
                <a:gradFill>
                  <a:gsLst>
                    <a:gs pos="25000">
                      <a:schemeClr val="accent2">
                        <a:satMod val="155000"/>
                      </a:schemeClr>
                    </a:gs>
                    <a:gs pos="100000">
                      <a:schemeClr val="accent2">
                        <a:shade val="45000"/>
                        <a:satMod val="165000"/>
                      </a:schemeClr>
                    </a:gs>
                  </a:gsLst>
                  <a:lin ang="5400000"/>
                </a:gradFill>
                <a:effectLst>
                  <a:glow rad="101600">
                    <a:schemeClr val="accent5">
                      <a:satMod val="175000"/>
                      <a:alpha val="40000"/>
                    </a:schemeClr>
                  </a:glow>
                  <a:outerShdw blurRad="76200" dist="50800" dir="5400000" algn="tl" rotWithShape="0">
                    <a:srgbClr val="000000">
                      <a:alpha val="65000"/>
                    </a:srgbClr>
                  </a:outerShdw>
                </a:effectLst>
              </a:rPr>
              <a:t/>
            </a:r>
            <a:br>
              <a:rPr lang="en-US" sz="4800" u="sng" spc="50" dirty="0" smtClean="0">
                <a:ln w="11430"/>
                <a:gradFill>
                  <a:gsLst>
                    <a:gs pos="25000">
                      <a:schemeClr val="accent2">
                        <a:satMod val="155000"/>
                      </a:schemeClr>
                    </a:gs>
                    <a:gs pos="100000">
                      <a:schemeClr val="accent2">
                        <a:shade val="45000"/>
                        <a:satMod val="165000"/>
                      </a:schemeClr>
                    </a:gs>
                  </a:gsLst>
                  <a:lin ang="5400000"/>
                </a:gradFill>
                <a:effectLst>
                  <a:glow rad="101600">
                    <a:schemeClr val="accent5">
                      <a:satMod val="175000"/>
                      <a:alpha val="40000"/>
                    </a:schemeClr>
                  </a:glow>
                  <a:outerShdw blurRad="76200" dist="50800" dir="5400000" algn="tl" rotWithShape="0">
                    <a:srgbClr val="000000">
                      <a:alpha val="65000"/>
                    </a:srgbClr>
                  </a:outerShdw>
                </a:effectLst>
              </a:rPr>
            </a:br>
            <a:r>
              <a:rPr lang="en-US" sz="4800" u="sng" spc="50" dirty="0" smtClean="0">
                <a:ln w="11430"/>
                <a:gradFill>
                  <a:gsLst>
                    <a:gs pos="25000">
                      <a:schemeClr val="accent2">
                        <a:satMod val="155000"/>
                      </a:schemeClr>
                    </a:gs>
                    <a:gs pos="100000">
                      <a:schemeClr val="accent2">
                        <a:shade val="45000"/>
                        <a:satMod val="165000"/>
                      </a:schemeClr>
                    </a:gs>
                  </a:gsLst>
                  <a:lin ang="5400000"/>
                </a:gradFill>
                <a:effectLst>
                  <a:glow rad="101600">
                    <a:schemeClr val="accent5">
                      <a:satMod val="175000"/>
                      <a:alpha val="40000"/>
                    </a:schemeClr>
                  </a:glow>
                  <a:outerShdw blurRad="76200" dist="50800" dir="5400000" algn="tl" rotWithShape="0">
                    <a:srgbClr val="000000">
                      <a:alpha val="65000"/>
                    </a:srgbClr>
                  </a:outerShdw>
                </a:effectLst>
              </a:rPr>
              <a:t>CHILD LABOUR IN PAKISTAN</a:t>
            </a:r>
            <a:endParaRPr lang="en-US" spc="50" dirty="0">
              <a:ln w="11430"/>
              <a:gradFill>
                <a:gsLst>
                  <a:gs pos="25000">
                    <a:schemeClr val="accent2">
                      <a:satMod val="155000"/>
                    </a:schemeClr>
                  </a:gs>
                  <a:gs pos="100000">
                    <a:schemeClr val="accent2">
                      <a:shade val="45000"/>
                      <a:satMod val="165000"/>
                    </a:schemeClr>
                  </a:gs>
                </a:gsLst>
                <a:lin ang="5400000"/>
              </a:gradFill>
              <a:effectLst>
                <a:glow rad="101600">
                  <a:schemeClr val="accent5">
                    <a:satMod val="175000"/>
                    <a:alpha val="40000"/>
                  </a:schemeClr>
                </a:glow>
                <a:outerShdw blurRad="76200" dist="50800" dir="5400000" algn="tl" rotWithShape="0">
                  <a:srgbClr val="000000">
                    <a:alpha val="65000"/>
                  </a:srgbClr>
                </a:outerShdw>
              </a:effectLst>
            </a:endParaRPr>
          </a:p>
        </p:txBody>
      </p:sp>
      <p:sp>
        <p:nvSpPr>
          <p:cNvPr id="3" name="Content Placeholder 2"/>
          <p:cNvSpPr>
            <a:spLocks noGrp="1"/>
          </p:cNvSpPr>
          <p:nvPr>
            <p:ph idx="1"/>
          </p:nvPr>
        </p:nvSpPr>
        <p:spPr/>
        <p:txBody>
          <a:bodyPr/>
          <a:lstStyle/>
          <a:p>
            <a:r>
              <a:rPr lang="en-US" dirty="0" smtClean="0">
                <a:ln w="18415" cmpd="sng">
                  <a:solidFill>
                    <a:srgbClr val="FFFFFF"/>
                  </a:solidFill>
                  <a:prstDash val="solid"/>
                </a:ln>
                <a:solidFill>
                  <a:srgbClr val="FFFFFF"/>
                </a:solidFill>
                <a:effectLst>
                  <a:glow rad="101600">
                    <a:schemeClr val="bg1">
                      <a:alpha val="60000"/>
                    </a:schemeClr>
                  </a:glow>
                  <a:outerShdw blurRad="63500" dir="3600000" algn="tl" rotWithShape="0">
                    <a:srgbClr val="000000">
                      <a:alpha val="70000"/>
                    </a:srgbClr>
                  </a:outerShdw>
                </a:effectLst>
                <a:latin typeface="Arial Rounded MT Bold" pitchFamily="34" charset="0"/>
              </a:rPr>
              <a:t>Child </a:t>
            </a:r>
            <a:r>
              <a:rPr lang="en-US" dirty="0" err="1" smtClean="0">
                <a:ln w="18415" cmpd="sng">
                  <a:solidFill>
                    <a:srgbClr val="FFFFFF"/>
                  </a:solidFill>
                  <a:prstDash val="solid"/>
                </a:ln>
                <a:solidFill>
                  <a:srgbClr val="FFFFFF"/>
                </a:solidFill>
                <a:effectLst>
                  <a:glow rad="101600">
                    <a:schemeClr val="bg1">
                      <a:alpha val="60000"/>
                    </a:schemeClr>
                  </a:glow>
                  <a:outerShdw blurRad="63500" dir="3600000" algn="tl" rotWithShape="0">
                    <a:srgbClr val="000000">
                      <a:alpha val="70000"/>
                    </a:srgbClr>
                  </a:outerShdw>
                </a:effectLst>
                <a:latin typeface="Arial Rounded MT Bold" pitchFamily="34" charset="0"/>
              </a:rPr>
              <a:t>labour</a:t>
            </a:r>
            <a:r>
              <a:rPr lang="en-US" dirty="0" smtClean="0">
                <a:ln w="18415" cmpd="sng">
                  <a:solidFill>
                    <a:srgbClr val="FFFFFF"/>
                  </a:solidFill>
                  <a:prstDash val="solid"/>
                </a:ln>
                <a:solidFill>
                  <a:srgbClr val="FFFFFF"/>
                </a:solidFill>
                <a:effectLst>
                  <a:glow rad="101600">
                    <a:schemeClr val="bg1">
                      <a:alpha val="60000"/>
                    </a:schemeClr>
                  </a:glow>
                  <a:outerShdw blurRad="63500" dir="3600000" algn="tl" rotWithShape="0">
                    <a:srgbClr val="000000">
                      <a:alpha val="70000"/>
                    </a:srgbClr>
                  </a:outerShdw>
                </a:effectLst>
                <a:latin typeface="Arial Rounded MT Bold" pitchFamily="34" charset="0"/>
              </a:rPr>
              <a:t> is a socioeconomic problem of Pakistan from the beginning and presenting negative effects till now.</a:t>
            </a:r>
          </a:p>
          <a:p>
            <a:endParaRPr lang="en-US" dirty="0" smtClean="0">
              <a:ln w="18415" cmpd="sng">
                <a:solidFill>
                  <a:srgbClr val="FFFFFF"/>
                </a:solidFill>
                <a:prstDash val="solid"/>
              </a:ln>
              <a:solidFill>
                <a:srgbClr val="FFFFFF"/>
              </a:solidFill>
              <a:effectLst>
                <a:glow rad="101600">
                  <a:schemeClr val="bg1">
                    <a:alpha val="60000"/>
                  </a:schemeClr>
                </a:glow>
                <a:outerShdw blurRad="63500" dir="3600000" algn="tl" rotWithShape="0">
                  <a:srgbClr val="000000">
                    <a:alpha val="70000"/>
                  </a:srgbClr>
                </a:outerShdw>
              </a:effectLst>
              <a:latin typeface="Arial Rounded MT Bold" pitchFamily="34" charset="0"/>
            </a:endParaRPr>
          </a:p>
          <a:p>
            <a:r>
              <a:rPr lang="en-US" dirty="0" smtClean="0">
                <a:ln w="18415" cmpd="sng">
                  <a:solidFill>
                    <a:srgbClr val="FFFFFF"/>
                  </a:solidFill>
                  <a:prstDash val="solid"/>
                </a:ln>
                <a:solidFill>
                  <a:srgbClr val="FFFFFF"/>
                </a:solidFill>
                <a:effectLst>
                  <a:glow rad="101600">
                    <a:schemeClr val="bg1">
                      <a:alpha val="60000"/>
                    </a:schemeClr>
                  </a:glow>
                  <a:outerShdw blurRad="63500" dir="3600000" algn="tl" rotWithShape="0">
                    <a:srgbClr val="000000">
                      <a:alpha val="70000"/>
                    </a:srgbClr>
                  </a:outerShdw>
                </a:effectLst>
                <a:latin typeface="Arial Rounded MT Bold" pitchFamily="34" charset="0"/>
              </a:rPr>
              <a:t>Today child LABOUR in Pakistan is the most prominent issue of all the social issues. </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1315</TotalTime>
  <Words>1253</Words>
  <Application>Microsoft Office PowerPoint</Application>
  <PresentationFormat>On-screen Show (4:3)</PresentationFormat>
  <Paragraphs>160</Paragraphs>
  <Slides>39</Slides>
  <Notes>6</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Module</vt:lpstr>
      <vt:lpstr>PowerPoint Presentation</vt:lpstr>
      <vt:lpstr>Child Labour In Pakistan</vt:lpstr>
      <vt:lpstr>Description</vt:lpstr>
      <vt:lpstr>PowerPoint Presentation</vt:lpstr>
      <vt:lpstr>THIS IS WHAT WE CALL LIFE..</vt:lpstr>
      <vt:lpstr>But.. This is also Life..</vt:lpstr>
      <vt:lpstr>Child LABOUR in Pakistan.</vt:lpstr>
      <vt:lpstr>Introduction</vt:lpstr>
      <vt:lpstr> CHILD LABOUR IN PAKISTAN</vt:lpstr>
      <vt:lpstr>What is Child Labour?</vt:lpstr>
      <vt:lpstr>UNICEF Defines:</vt:lpstr>
      <vt:lpstr>The Question Arises…!</vt:lpstr>
      <vt:lpstr>PowerPoint Presentation</vt:lpstr>
      <vt:lpstr>The Different Ways and Reasons Pakistani Children Get into Child LABOUR</vt:lpstr>
      <vt:lpstr>PowerPoint Presentation</vt:lpstr>
      <vt:lpstr>PowerPoint Presentation</vt:lpstr>
      <vt:lpstr>PowerPoint Presentation</vt:lpstr>
      <vt:lpstr>PowerPoint Presentation</vt:lpstr>
      <vt:lpstr>PowerPoint Presentation</vt:lpstr>
      <vt:lpstr>PowerPoint Presentation</vt:lpstr>
      <vt:lpstr>A Fact..</vt:lpstr>
      <vt:lpstr>The Different Types of Child LABOUR:</vt:lpstr>
      <vt:lpstr>Carpet Weaving</vt:lpstr>
      <vt:lpstr>Agricultural Work</vt:lpstr>
      <vt:lpstr>Soccer Balls</vt:lpstr>
      <vt:lpstr>Automobile Workshops</vt:lpstr>
      <vt:lpstr>PowerPoint Presentation</vt:lpstr>
      <vt:lpstr>PowerPoint Presentation</vt:lpstr>
      <vt:lpstr>Mental Effects</vt:lpstr>
      <vt:lpstr>Physical Effects</vt:lpstr>
      <vt:lpstr>Carpet Weaving Physical Affects</vt:lpstr>
      <vt:lpstr>Agriculture Physical Affects</vt:lpstr>
      <vt:lpstr>PowerPoint Presentation</vt:lpstr>
      <vt:lpstr>SUGGESTIONS</vt:lpstr>
      <vt:lpstr>WORLD DAY AGAINST CHILD LABOUR</vt:lpstr>
      <vt:lpstr>Pakistan’s Efforts</vt:lpstr>
      <vt:lpstr>PowerPoint Presentation</vt:lpstr>
      <vt:lpstr>Conclusion: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Child Labor In Pakistan</dc:title>
  <dc:creator>aBULAALa</dc:creator>
  <cp:lastModifiedBy>hassan</cp:lastModifiedBy>
  <cp:revision>153</cp:revision>
  <dcterms:created xsi:type="dcterms:W3CDTF">2013-10-04T18:52:32Z</dcterms:created>
  <dcterms:modified xsi:type="dcterms:W3CDTF">2015-11-10T06:20:52Z</dcterms:modified>
</cp:coreProperties>
</file>